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Staatliches"/>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4FFD91-2B3A-44CC-AFE0-4F1C319DBE13}">
  <a:tblStyle styleId="{8C4FFD91-2B3A-44CC-AFE0-4F1C319DBE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font" Target="fonts/Staatliches-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ffb4882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ffb488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ffb4882e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ffb4882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ffb4882e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ffb4882e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ffb4882e_3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ffb4882e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0e4ce08e6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0e4ce08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do we think about evaluation of models?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40e4ce08e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0e4ce08e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ffb4882e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ffb4882e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0e4ce08e6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0e4ce08e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ffb4882e_3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ffb4882e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0e4ce08e6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0e4ce08e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40e4ce08e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0e4ce08e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0e4ce08e6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0e4ce08e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f26fe0f52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f26fe0f5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f26fe0f52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f26fe0f5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0e4ce08e6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0e4ce08e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40e4ce08e6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0e4ce08e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40e4ce08e6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0e4ce08e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0e4ce08e6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0e4ce08e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40e4ce08e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0e4ce08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0e4ce08e6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0e4ce08e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40e4ce08e6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0e4ce08e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40e4ce08e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0e4ce08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ffb4882e_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ffb4882e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ffb4882e_3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3ffb4882e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ffb4882e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ffb4882e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ffb4882e_3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3ffb4882e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40e4ce08e6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0e4ce08e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40e4ce08e6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0e4ce08e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f26fe0f5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f26fe0f5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f26fe0f5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f26fe0f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f26fe0f5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f26fe0f5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f26fe0f52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f26fe0f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0cf25bd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0cf25b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40e4ce08e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0e4ce08e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0e4ce08e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0e4ce08e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40e4ce08e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0e4ce08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iteration, and not just on the model, or even the data, although both are important.</a:t>
            </a:r>
            <a:endParaRPr/>
          </a:p>
          <a:p>
            <a:pPr indent="0" lvl="0" marL="0" rtl="0" algn="l">
              <a:spcBef>
                <a:spcPts val="0"/>
              </a:spcBef>
              <a:spcAft>
                <a:spcPts val="0"/>
              </a:spcAft>
              <a:buNone/>
            </a:pPr>
            <a:br>
              <a:rPr lang="en-US"/>
            </a:br>
            <a:r>
              <a:rPr lang="en-US"/>
              <a:t>We need to iterate to find good problems.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40e4ce08e6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0e4ce08e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iteration, and not just on the model, or even the data, although both are important.</a:t>
            </a:r>
            <a:endParaRPr/>
          </a:p>
          <a:p>
            <a:pPr indent="0" lvl="0" marL="0" rtl="0" algn="l">
              <a:spcBef>
                <a:spcPts val="0"/>
              </a:spcBef>
              <a:spcAft>
                <a:spcPts val="0"/>
              </a:spcAft>
              <a:buNone/>
            </a:pPr>
            <a:br>
              <a:rPr lang="en-US"/>
            </a:br>
            <a:r>
              <a:rPr lang="en-US"/>
              <a:t>We need to iterate to find good problems.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f26fe0f52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f26fe0f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f26fe0f52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f26fe0f5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f26fe0f52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f26fe0f5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40cf25bd5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0cf25bd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0e4ce08e6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0e4ce08e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standard machine learning pattern that you learn in machine learning courses, goes something like this:</a:t>
            </a:r>
            <a:br>
              <a:rPr lang="en-US"/>
            </a:br>
            <a:br>
              <a:rPr lang="en-US"/>
            </a:br>
            <a:r>
              <a:rPr lang="en-US"/>
              <a:t>You are given some data. This usually comes in the form of multiple examples of some things or observations. Each example has some value for each of a number of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 training phase, you feed in some or all of this data into a machine learning algorithm. This class is not the class where you’ll learn how these machine learning algorithms work. Understanding the basics of how they work, which sort of algorithm is important for different kinds of problems, is important. But, it’s not all that important for the purposes of this lecture, or really for the goals of this class. What’s important is that you have some data, and this machine learning algorithm was created to try to learn from these past examples how to predict something about future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Machine learning algorithms won’t ever be perfect -- sometimes they’ll not work well, and sometimes they’ll even be pretty stupid.  As a result, an important part of this process is evaluation. How do we know whether our machine learning algorithm is doing a good job on the task that we gave it, and most importantly how do we know whether it’s likely to do a good job out in the real world on new examples it’s really never seen before?</a:t>
            </a: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0e4ce08e6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0e4ce08e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 data looks like this.</a:t>
            </a:r>
            <a:br>
              <a:rPr lang="en-US"/>
            </a:br>
            <a:br>
              <a:rPr lang="en-US"/>
            </a:br>
            <a:r>
              <a:rPr lang="en-US"/>
              <a:t>This is an old dataset and a tiny one.</a:t>
            </a: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0e4ce08e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0e4ce08e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40e4ce08e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0e4ce08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2" name="Google Shape;12;p2"/>
          <p:cNvSpPr txBox="1"/>
          <p:nvPr/>
        </p:nvSpPr>
        <p:spPr>
          <a:xfrm>
            <a:off x="1129611" y="1340825"/>
            <a:ext cx="11761500" cy="285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2800">
                <a:solidFill>
                  <a:srgbClr val="F3F3F3"/>
                </a:solidFill>
                <a:latin typeface="Arial Rounded"/>
                <a:ea typeface="Arial Rounded"/>
                <a:cs typeface="Arial Rounded"/>
                <a:sym typeface="Arial Rounded"/>
              </a:rPr>
              <a:t>Human - AI </a:t>
            </a:r>
            <a:endParaRPr b="1" sz="128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US" sz="12800">
                <a:solidFill>
                  <a:srgbClr val="F3F3F3"/>
                </a:solidFill>
                <a:latin typeface="Arial Rounded"/>
                <a:ea typeface="Arial Rounded"/>
                <a:cs typeface="Arial Rounded"/>
                <a:sym typeface="Arial Rounded"/>
              </a:rPr>
              <a:t>Interaction</a:t>
            </a:r>
            <a:endParaRPr b="1" sz="12800">
              <a:solidFill>
                <a:srgbClr val="F3F3F3"/>
              </a:solidFill>
              <a:latin typeface="Arial Rounded"/>
              <a:ea typeface="Arial Rounded"/>
              <a:cs typeface="Arial Rounded"/>
              <a:sym typeface="Arial Rounded"/>
            </a:endParaRPr>
          </a:p>
        </p:txBody>
      </p:sp>
      <p:sp>
        <p:nvSpPr>
          <p:cNvPr id="13" name="Google Shape;13;p2"/>
          <p:cNvSpPr txBox="1"/>
          <p:nvPr/>
        </p:nvSpPr>
        <p:spPr>
          <a:xfrm>
            <a:off x="1332811" y="1340825"/>
            <a:ext cx="11761500" cy="285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2800">
                <a:solidFill>
                  <a:schemeClr val="accent6"/>
                </a:solidFill>
                <a:latin typeface="Arial Rounded"/>
                <a:ea typeface="Arial Rounded"/>
                <a:cs typeface="Arial Rounded"/>
                <a:sym typeface="Arial Rounded"/>
              </a:rPr>
              <a:t>Human - AI </a:t>
            </a:r>
            <a:endParaRPr b="1" sz="128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US" sz="12800">
                <a:solidFill>
                  <a:schemeClr val="accent6"/>
                </a:solidFill>
                <a:latin typeface="Arial Rounded"/>
                <a:ea typeface="Arial Rounded"/>
                <a:cs typeface="Arial Rounded"/>
                <a:sym typeface="Arial Rounded"/>
              </a:rPr>
              <a:t>Interaction</a:t>
            </a:r>
            <a:endParaRPr b="1" sz="12800">
              <a:solidFill>
                <a:schemeClr val="accent6"/>
              </a:solidFill>
              <a:latin typeface="Arial Rounded"/>
              <a:ea typeface="Arial Rounded"/>
              <a:cs typeface="Arial Rounded"/>
              <a:sym typeface="Arial Rounded"/>
            </a:endParaRPr>
          </a:p>
        </p:txBody>
      </p:sp>
      <p:sp>
        <p:nvSpPr>
          <p:cNvPr id="14" name="Google Shape;14;p2"/>
          <p:cNvSpPr txBox="1"/>
          <p:nvPr/>
        </p:nvSpPr>
        <p:spPr>
          <a:xfrm>
            <a:off x="1536011" y="1340825"/>
            <a:ext cx="11761500" cy="285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2800">
                <a:solidFill>
                  <a:srgbClr val="000000"/>
                </a:solidFill>
                <a:latin typeface="Arial Rounded"/>
                <a:ea typeface="Arial Rounded"/>
                <a:cs typeface="Arial Rounded"/>
                <a:sym typeface="Arial Rounded"/>
              </a:rPr>
              <a:t>Human - AI </a:t>
            </a:r>
            <a:endParaRPr b="1" sz="128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US" sz="12800">
                <a:solidFill>
                  <a:srgbClr val="000000"/>
                </a:solidFill>
                <a:latin typeface="Arial Rounded"/>
                <a:ea typeface="Arial Rounded"/>
                <a:cs typeface="Arial Rounded"/>
                <a:sym typeface="Arial Rounded"/>
              </a:rPr>
              <a:t>Interaction</a:t>
            </a:r>
            <a:endParaRPr b="1" sz="12800">
              <a:solidFill>
                <a:srgbClr val="000000"/>
              </a:solidFill>
              <a:latin typeface="Arial Rounded"/>
              <a:ea typeface="Arial Rounded"/>
              <a:cs typeface="Arial Rounded"/>
              <a:sym typeface="Arial Rounded"/>
            </a:endParaRPr>
          </a:p>
        </p:txBody>
      </p:sp>
      <p:sp>
        <p:nvSpPr>
          <p:cNvPr id="15" name="Google Shape;15;p2"/>
          <p:cNvSpPr/>
          <p:nvPr/>
        </p:nvSpPr>
        <p:spPr>
          <a:xfrm>
            <a:off x="-15000" y="5480333"/>
            <a:ext cx="12222000" cy="1377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900">
              <a:solidFill>
                <a:schemeClr val="dk1"/>
              </a:solidFill>
            </a:endParaRPr>
          </a:p>
          <a:p>
            <a:pPr indent="0" lvl="0" marL="0" rtl="0" algn="ctr">
              <a:spcBef>
                <a:spcPts val="0"/>
              </a:spcBef>
              <a:spcAft>
                <a:spcPts val="0"/>
              </a:spcAft>
              <a:buNone/>
            </a:pPr>
            <a:r>
              <a:t/>
            </a:r>
            <a:endParaRPr b="1" sz="1900">
              <a:solidFill>
                <a:schemeClr val="dk1"/>
              </a:solidFill>
            </a:endParaRPr>
          </a:p>
          <a:p>
            <a:pPr indent="0" lvl="0" marL="0" rtl="0" algn="ctr">
              <a:spcBef>
                <a:spcPts val="0"/>
              </a:spcBef>
              <a:spcAft>
                <a:spcPts val="0"/>
              </a:spcAft>
              <a:buClr>
                <a:schemeClr val="dk1"/>
              </a:buClr>
              <a:buSzPts val="1500"/>
              <a:buFont typeface="Arial"/>
              <a:buNone/>
            </a:pPr>
            <a:r>
              <a:rPr b="1" lang="en-US" sz="1900">
                <a:solidFill>
                  <a:schemeClr val="dk1"/>
                </a:solidFill>
              </a:rPr>
              <a:t>Chinmay Kulkarni and Mary Beth Kery </a:t>
            </a:r>
            <a:endParaRPr b="1" sz="1900">
              <a:solidFill>
                <a:schemeClr val="dk1"/>
              </a:solidFill>
            </a:endParaRPr>
          </a:p>
          <a:p>
            <a:pPr indent="0" lvl="0" marL="0" rtl="0" algn="ctr">
              <a:spcBef>
                <a:spcPts val="0"/>
              </a:spcBef>
              <a:spcAft>
                <a:spcPts val="0"/>
              </a:spcAft>
              <a:buClr>
                <a:schemeClr val="dk1"/>
              </a:buClr>
              <a:buSzPts val="1500"/>
              <a:buFont typeface="Arial"/>
              <a:buNone/>
            </a:pPr>
            <a:r>
              <a:rPr b="1" lang="en-US" sz="1500">
                <a:solidFill>
                  <a:srgbClr val="222222"/>
                </a:solidFill>
              </a:rPr>
              <a:t>Fall 2019, Human-Computer Interaction Institute, Carnegie Mellon University</a:t>
            </a:r>
            <a:endParaRPr sz="4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415600" y="5431200"/>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rgbClr val="000000"/>
              </a:buClr>
              <a:buSzPts val="4000"/>
              <a:buFont typeface="Staatliches"/>
              <a:buNone/>
              <a:defRPr sz="4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2400"/>
              <a:buFont typeface="Staatliches"/>
              <a:buNone/>
              <a:defRPr sz="2400">
                <a:solidFill>
                  <a:srgbClr val="000000"/>
                </a:solidFill>
                <a:latin typeface="Staatliches"/>
                <a:ea typeface="Staatliches"/>
                <a:cs typeface="Staatliches"/>
                <a:sym typeface="Staatliches"/>
              </a:defRPr>
            </a:lvl9pPr>
          </a:lstStyle>
          <a:p/>
        </p:txBody>
      </p:sp>
      <p:sp>
        <p:nvSpPr>
          <p:cNvPr id="17" name="Google Shape;17;p2"/>
          <p:cNvSpPr/>
          <p:nvPr/>
        </p:nvSpPr>
        <p:spPr>
          <a:xfrm>
            <a:off x="-15000" y="5217200"/>
            <a:ext cx="12222000" cy="301500"/>
          </a:xfrm>
          <a:prstGeom prst="rect">
            <a:avLst/>
          </a:prstGeom>
          <a:solidFill>
            <a:srgbClr val="FFE741">
              <a:alpha val="4134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10312770" y="5480270"/>
            <a:ext cx="2367230" cy="13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2" name="Google Shape;52;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3" name="Google Shape;53;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56" name="Shape 56"/>
        <p:cNvGrpSpPr/>
        <p:nvPr/>
      </p:nvGrpSpPr>
      <p:grpSpPr>
        <a:xfrm>
          <a:off x="0" y="0"/>
          <a:ext cx="0" cy="0"/>
          <a:chOff x="0" y="0"/>
          <a:chExt cx="0" cy="0"/>
        </a:xfrm>
      </p:grpSpPr>
      <p:sp>
        <p:nvSpPr>
          <p:cNvPr id="57" name="Google Shape;57;p1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58" name="Google Shape;58;p1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21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21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21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21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21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21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21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2100"/>
              </a:spcBef>
              <a:spcAft>
                <a:spcPts val="210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9" name="Google Shape;59;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64" name="Google Shape;64;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1" name="Google Shape;21;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4" name="Google Shape;24;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5" name="Google Shape;25;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8" name="Google Shape;28;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9" name="Google Shape;29;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0" name="Google Shape;30;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3" name="Google Shape;33;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6" name="Google Shape;36;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7" name="Google Shape;37;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0" name="Google Shape;40;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4" name="Google Shape;44;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6" name="Google Shape;46;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9" name="Google Shape;49;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txBox="1"/>
          <p:nvPr/>
        </p:nvSpPr>
        <p:spPr>
          <a:xfrm>
            <a:off x="-116600" y="0"/>
            <a:ext cx="10121700" cy="101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chemeClr val="accent6"/>
                </a:solidFill>
                <a:highlight>
                  <a:srgbClr val="222222"/>
                </a:highlight>
                <a:latin typeface="Arial Rounded"/>
                <a:ea typeface="Arial Rounded"/>
                <a:cs typeface="Arial Rounded"/>
                <a:sym typeface="Arial Rounded"/>
              </a:rPr>
              <a:t>          Human-AI Interaction Fall 19  .</a:t>
            </a:r>
            <a:endParaRPr b="1" sz="15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ww.theguardian.com/us-news/2016/dec/14/dnc-hillary-clinton-emails-hacked-russia-aide-typo-investigation-finds" TargetMode="External"/><Relationship Id="rId4" Type="http://schemas.openxmlformats.org/officeDocument/2006/relationships/image" Target="../media/image29.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www.youtube.com/watch?v=ACPDxKg5LKg" TargetMode="Externa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www.youtube.com/watch?v=WHynGQ9Vg30" TargetMode="Externa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archive.ics.uci.edu/ml/datasets/iris" TargetMode="External"/><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archive.ics.uci.edu/ml/datasets/iris"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15600" y="5431200"/>
            <a:ext cx="11360700" cy="1056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Lesson #2 : Practical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Terminology: </a:t>
            </a:r>
            <a:endParaRPr/>
          </a:p>
          <a:p>
            <a:pPr indent="0" lvl="0" marL="0" rtl="0" algn="l">
              <a:spcBef>
                <a:spcPts val="0"/>
              </a:spcBef>
              <a:spcAft>
                <a:spcPts val="0"/>
              </a:spcAft>
              <a:buNone/>
            </a:pPr>
            <a:r>
              <a:rPr lang="en-US"/>
              <a:t>Machine learning tasks</a:t>
            </a:r>
            <a:endParaRPr/>
          </a:p>
        </p:txBody>
      </p:sp>
      <p:sp>
        <p:nvSpPr>
          <p:cNvPr id="160" name="Google Shape;160;p2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Classification</a:t>
            </a:r>
            <a:endParaRPr/>
          </a:p>
          <a:p>
            <a:pPr indent="-381000" lvl="1" marL="914400" rtl="0" algn="l">
              <a:spcBef>
                <a:spcPts val="0"/>
              </a:spcBef>
              <a:spcAft>
                <a:spcPts val="0"/>
              </a:spcAft>
              <a:buSzPts val="2400"/>
              <a:buChar char="-"/>
            </a:pPr>
            <a:r>
              <a:rPr lang="en-US"/>
              <a:t>Is this a dog or a cat?</a:t>
            </a:r>
            <a:endParaRPr/>
          </a:p>
          <a:p>
            <a:pPr indent="-406400" lvl="0" marL="457200" rtl="0" algn="l">
              <a:spcBef>
                <a:spcPts val="0"/>
              </a:spcBef>
              <a:spcAft>
                <a:spcPts val="0"/>
              </a:spcAft>
              <a:buSzPts val="2800"/>
              <a:buChar char="-"/>
            </a:pPr>
            <a:r>
              <a:rPr lang="en-US"/>
              <a:t>Regression</a:t>
            </a:r>
            <a:endParaRPr/>
          </a:p>
          <a:p>
            <a:pPr indent="-381000" lvl="1" marL="914400" rtl="0" algn="l">
              <a:spcBef>
                <a:spcPts val="0"/>
              </a:spcBef>
              <a:spcAft>
                <a:spcPts val="0"/>
              </a:spcAft>
              <a:buSzPts val="2400"/>
              <a:buChar char="-"/>
            </a:pPr>
            <a:r>
              <a:rPr lang="en-US"/>
              <a:t>How warm will it be tomorrow?</a:t>
            </a:r>
            <a:endParaRPr/>
          </a:p>
          <a:p>
            <a:pPr indent="-406400" lvl="0" marL="457200" rtl="0" algn="l">
              <a:spcBef>
                <a:spcPts val="0"/>
              </a:spcBef>
              <a:spcAft>
                <a:spcPts val="0"/>
              </a:spcAft>
              <a:buSzPts val="2800"/>
              <a:buChar char="-"/>
            </a:pPr>
            <a:r>
              <a:rPr lang="en-US"/>
              <a:t>Clustering</a:t>
            </a:r>
            <a:endParaRPr/>
          </a:p>
          <a:p>
            <a:pPr indent="-381000" lvl="1" marL="914400" rtl="0" algn="l">
              <a:spcBef>
                <a:spcPts val="0"/>
              </a:spcBef>
              <a:spcAft>
                <a:spcPts val="0"/>
              </a:spcAft>
              <a:buSzPts val="2400"/>
              <a:buChar char="-"/>
            </a:pPr>
            <a:r>
              <a:rPr lang="en-US"/>
              <a:t>Here are a few articles. Organize them into topics</a:t>
            </a:r>
            <a:endParaRPr/>
          </a:p>
          <a:p>
            <a:pPr indent="-406400" lvl="0" marL="457200" rtl="0" algn="l">
              <a:spcBef>
                <a:spcPts val="0"/>
              </a:spcBef>
              <a:spcAft>
                <a:spcPts val="0"/>
              </a:spcAft>
              <a:buSzPts val="2800"/>
              <a:buChar char="-"/>
            </a:pPr>
            <a:r>
              <a:rPr lang="en-US"/>
              <a:t>Representation</a:t>
            </a:r>
            <a:endParaRPr/>
          </a:p>
          <a:p>
            <a:pPr indent="-381000" lvl="1" marL="914400" rtl="0" algn="l">
              <a:spcBef>
                <a:spcPts val="0"/>
              </a:spcBef>
              <a:spcAft>
                <a:spcPts val="0"/>
              </a:spcAft>
              <a:buSzPts val="2400"/>
              <a:buChar char="-"/>
            </a:pPr>
            <a:r>
              <a:rPr lang="en-US"/>
              <a:t>What is the best way to represent words? (e.g. so representation of “autumn” and “fall” are similar)</a:t>
            </a:r>
            <a:endParaRPr/>
          </a:p>
          <a:p>
            <a:pPr indent="-381000" lvl="1" marL="914400" rtl="0" algn="l">
              <a:spcBef>
                <a:spcPts val="0"/>
              </a:spcBef>
              <a:spcAft>
                <a:spcPts val="0"/>
              </a:spcAft>
              <a:buSzPts val="2400"/>
              <a:buChar char="-"/>
            </a:pPr>
            <a:r>
              <a:rPr lang="en-US"/>
              <a:t>What is the color of happiness?</a:t>
            </a:r>
            <a:endParaRPr/>
          </a:p>
          <a:p>
            <a:pPr indent="-406400" lvl="0" marL="457200" rtl="0" algn="l">
              <a:spcBef>
                <a:spcPts val="0"/>
              </a:spcBef>
              <a:spcAft>
                <a:spcPts val="0"/>
              </a:spcAft>
              <a:buSzPts val="2800"/>
              <a:buChar char="-"/>
            </a:pPr>
            <a:r>
              <a:rPr lang="en-US"/>
              <a:t>“Dear algorithm: figure it out, and if you’re right, you get a reward”</a:t>
            </a:r>
            <a:endParaRPr/>
          </a:p>
          <a:p>
            <a:pPr indent="-381000" lvl="1" marL="914400" rtl="0" algn="l">
              <a:spcBef>
                <a:spcPts val="0"/>
              </a:spcBef>
              <a:spcAft>
                <a:spcPts val="0"/>
              </a:spcAft>
              <a:buSzPts val="2400"/>
              <a:buChar char="-"/>
            </a:pPr>
            <a:r>
              <a:rPr lang="en-US"/>
              <a:t>Drive a car</a:t>
            </a:r>
            <a:endParaRPr/>
          </a:p>
          <a:p>
            <a:pPr indent="-381000" lvl="1" marL="914400" rtl="0" algn="l">
              <a:spcBef>
                <a:spcPts val="0"/>
              </a:spcBef>
              <a:spcAft>
                <a:spcPts val="0"/>
              </a:spcAft>
              <a:buSzPts val="2400"/>
              <a:buChar char="-"/>
            </a:pPr>
            <a:r>
              <a:rPr lang="en-US"/>
              <a:t>Recommend movies to people</a:t>
            </a:r>
            <a:endParaRPr/>
          </a:p>
          <a:p>
            <a:pPr indent="-406400" lvl="0" marL="457200" rtl="0" algn="l">
              <a:spcBef>
                <a:spcPts val="0"/>
              </a:spcBef>
              <a:spcAft>
                <a:spcPts val="0"/>
              </a:spcAft>
              <a:buSzPts val="2800"/>
              <a:buChar char="-"/>
            </a:pPr>
            <a:r>
              <a:rPr lang="en-US"/>
              <a:t>“Dear algorithm: figure it out, and if you’re right, you get a reward”</a:t>
            </a:r>
            <a:endParaRPr/>
          </a:p>
          <a:p>
            <a:pPr indent="-381000" lvl="1" marL="914400" rtl="0" algn="l">
              <a:spcBef>
                <a:spcPts val="0"/>
              </a:spcBef>
              <a:spcAft>
                <a:spcPts val="0"/>
              </a:spcAft>
              <a:buSzPts val="2400"/>
              <a:buChar char="-"/>
            </a:pPr>
            <a:r>
              <a:rPr lang="en-US"/>
              <a:t>Drive a car</a:t>
            </a:r>
            <a:endParaRPr/>
          </a:p>
          <a:p>
            <a:pPr indent="0" lvl="0" marL="457200" marR="0" rtl="0" algn="l">
              <a:lnSpc>
                <a:spcPct val="90000"/>
              </a:lnSpc>
              <a:spcBef>
                <a:spcPts val="2100"/>
              </a:spcBef>
              <a:spcAft>
                <a:spcPts val="2100"/>
              </a:spcAft>
              <a:buNone/>
            </a:pPr>
            <a:r>
              <a:rPr lang="en-US"/>
              <a:t>Recommend movies to people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p25"/>
          <p:cNvGrpSpPr/>
          <p:nvPr/>
        </p:nvGrpSpPr>
        <p:grpSpPr>
          <a:xfrm>
            <a:off x="803675" y="5577160"/>
            <a:ext cx="10862100" cy="1104776"/>
            <a:chOff x="802075" y="1871500"/>
            <a:chExt cx="10862100" cy="1585500"/>
          </a:xfrm>
        </p:grpSpPr>
        <p:sp>
          <p:nvSpPr>
            <p:cNvPr id="166" name="Google Shape;166;p25"/>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nvSpPr>
          <p:spPr>
            <a:xfrm>
              <a:off x="8931500" y="2299053"/>
              <a:ext cx="26022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Reinforcement</a:t>
              </a:r>
              <a:r>
                <a:rPr lang="en-US" sz="1800"/>
                <a:t> learning</a:t>
              </a:r>
              <a:endParaRPr sz="1800"/>
            </a:p>
          </p:txBody>
        </p:sp>
      </p:grpSp>
      <p:grpSp>
        <p:nvGrpSpPr>
          <p:cNvPr id="168" name="Google Shape;168;p25"/>
          <p:cNvGrpSpPr/>
          <p:nvPr/>
        </p:nvGrpSpPr>
        <p:grpSpPr>
          <a:xfrm>
            <a:off x="802075" y="1871500"/>
            <a:ext cx="10862100" cy="1585500"/>
            <a:chOff x="802075" y="1871500"/>
            <a:chExt cx="10862100" cy="1585500"/>
          </a:xfrm>
        </p:grpSpPr>
        <p:sp>
          <p:nvSpPr>
            <p:cNvPr id="169" name="Google Shape;169;p25"/>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nvSpPr>
          <p:spPr>
            <a:xfrm>
              <a:off x="9214450" y="1970975"/>
              <a:ext cx="23193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Supervised learning</a:t>
              </a:r>
              <a:endParaRPr sz="1800"/>
            </a:p>
          </p:txBody>
        </p:sp>
      </p:grpSp>
      <p:grpSp>
        <p:nvGrpSpPr>
          <p:cNvPr id="171" name="Google Shape;171;p25"/>
          <p:cNvGrpSpPr/>
          <p:nvPr/>
        </p:nvGrpSpPr>
        <p:grpSpPr>
          <a:xfrm>
            <a:off x="802075" y="3510629"/>
            <a:ext cx="10862100" cy="1983778"/>
            <a:chOff x="802075" y="1871500"/>
            <a:chExt cx="10862100" cy="1585500"/>
          </a:xfrm>
        </p:grpSpPr>
        <p:sp>
          <p:nvSpPr>
            <p:cNvPr id="172" name="Google Shape;172;p25"/>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txBox="1"/>
            <p:nvPr/>
          </p:nvSpPr>
          <p:spPr>
            <a:xfrm>
              <a:off x="8931500" y="1970982"/>
              <a:ext cx="26022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Unsupervised</a:t>
              </a:r>
              <a:r>
                <a:rPr lang="en-US" sz="1800"/>
                <a:t> learning</a:t>
              </a:r>
              <a:endParaRPr sz="1800"/>
            </a:p>
          </p:txBody>
        </p:sp>
      </p:grpSp>
      <p:sp>
        <p:nvSpPr>
          <p:cNvPr id="174" name="Google Shape;174;p2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Machine learning tasks</a:t>
            </a:r>
            <a:endParaRPr/>
          </a:p>
        </p:txBody>
      </p:sp>
      <p:sp>
        <p:nvSpPr>
          <p:cNvPr id="175" name="Google Shape;175;p2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Classification</a:t>
            </a:r>
            <a:endParaRPr/>
          </a:p>
          <a:p>
            <a:pPr indent="-381000" lvl="1" marL="914400" rtl="0" algn="l">
              <a:spcBef>
                <a:spcPts val="0"/>
              </a:spcBef>
              <a:spcAft>
                <a:spcPts val="0"/>
              </a:spcAft>
              <a:buSzPts val="2400"/>
              <a:buChar char="-"/>
            </a:pPr>
            <a:r>
              <a:rPr lang="en-US"/>
              <a:t>Is this a dog or a cat?</a:t>
            </a:r>
            <a:endParaRPr/>
          </a:p>
          <a:p>
            <a:pPr indent="-406400" lvl="0" marL="457200" rtl="0" algn="l">
              <a:spcBef>
                <a:spcPts val="0"/>
              </a:spcBef>
              <a:spcAft>
                <a:spcPts val="0"/>
              </a:spcAft>
              <a:buSzPts val="2800"/>
              <a:buChar char="-"/>
            </a:pPr>
            <a:r>
              <a:rPr lang="en-US"/>
              <a:t>Regression</a:t>
            </a:r>
            <a:endParaRPr/>
          </a:p>
          <a:p>
            <a:pPr indent="-381000" lvl="1" marL="914400" rtl="0" algn="l">
              <a:spcBef>
                <a:spcPts val="0"/>
              </a:spcBef>
              <a:spcAft>
                <a:spcPts val="0"/>
              </a:spcAft>
              <a:buSzPts val="2400"/>
              <a:buChar char="-"/>
            </a:pPr>
            <a:r>
              <a:rPr lang="en-US"/>
              <a:t>How warm will it be tomorrow?</a:t>
            </a:r>
            <a:endParaRPr/>
          </a:p>
          <a:p>
            <a:pPr indent="-406400" lvl="0" marL="457200" rtl="0" algn="l">
              <a:spcBef>
                <a:spcPts val="0"/>
              </a:spcBef>
              <a:spcAft>
                <a:spcPts val="0"/>
              </a:spcAft>
              <a:buSzPts val="2800"/>
              <a:buChar char="-"/>
            </a:pPr>
            <a:r>
              <a:rPr lang="en-US"/>
              <a:t>Clustering</a:t>
            </a:r>
            <a:endParaRPr/>
          </a:p>
          <a:p>
            <a:pPr indent="-381000" lvl="1" marL="914400" rtl="0" algn="l">
              <a:spcBef>
                <a:spcPts val="0"/>
              </a:spcBef>
              <a:spcAft>
                <a:spcPts val="0"/>
              </a:spcAft>
              <a:buSzPts val="2400"/>
              <a:buChar char="-"/>
            </a:pPr>
            <a:r>
              <a:rPr lang="en-US"/>
              <a:t>Here are a few articles. Organize them into topics</a:t>
            </a:r>
            <a:endParaRPr/>
          </a:p>
          <a:p>
            <a:pPr indent="-406400" lvl="0" marL="457200" rtl="0" algn="l">
              <a:spcBef>
                <a:spcPts val="0"/>
              </a:spcBef>
              <a:spcAft>
                <a:spcPts val="0"/>
              </a:spcAft>
              <a:buSzPts val="2800"/>
              <a:buChar char="-"/>
            </a:pPr>
            <a:r>
              <a:rPr lang="en-US"/>
              <a:t>Representation</a:t>
            </a:r>
            <a:endParaRPr/>
          </a:p>
          <a:p>
            <a:pPr indent="-381000" lvl="1" marL="914400" rtl="0" algn="l">
              <a:spcBef>
                <a:spcPts val="0"/>
              </a:spcBef>
              <a:spcAft>
                <a:spcPts val="0"/>
              </a:spcAft>
              <a:buSzPts val="2400"/>
              <a:buChar char="-"/>
            </a:pPr>
            <a:r>
              <a:rPr lang="en-US"/>
              <a:t>What is the best way to represent words? (e.g. so representation of “autumn” and “fall” are similar)</a:t>
            </a:r>
            <a:endParaRPr/>
          </a:p>
          <a:p>
            <a:pPr indent="-381000" lvl="1" marL="914400" rtl="0" algn="l">
              <a:spcBef>
                <a:spcPts val="0"/>
              </a:spcBef>
              <a:spcAft>
                <a:spcPts val="0"/>
              </a:spcAft>
              <a:buSzPts val="2400"/>
              <a:buChar char="-"/>
            </a:pPr>
            <a:r>
              <a:rPr lang="en-US"/>
              <a:t>What is the color of happiness?</a:t>
            </a:r>
            <a:endParaRPr/>
          </a:p>
          <a:p>
            <a:pPr indent="-406400" lvl="0" marL="457200" rtl="0" algn="l">
              <a:spcBef>
                <a:spcPts val="0"/>
              </a:spcBef>
              <a:spcAft>
                <a:spcPts val="0"/>
              </a:spcAft>
              <a:buSzPts val="2800"/>
              <a:buChar char="-"/>
            </a:pPr>
            <a:r>
              <a:rPr lang="en-US"/>
              <a:t>“Dear algorithm: figure it out, and if you’re right, you get a reward”</a:t>
            </a:r>
            <a:endParaRPr/>
          </a:p>
          <a:p>
            <a:pPr indent="-381000" lvl="1" marL="914400" rtl="0" algn="l">
              <a:spcBef>
                <a:spcPts val="0"/>
              </a:spcBef>
              <a:spcAft>
                <a:spcPts val="0"/>
              </a:spcAft>
              <a:buSzPts val="2400"/>
              <a:buChar char="-"/>
            </a:pPr>
            <a:r>
              <a:rPr lang="en-US"/>
              <a:t>Drive a car</a:t>
            </a:r>
            <a:endParaRPr/>
          </a:p>
          <a:p>
            <a:pPr indent="-381000" lvl="1" marL="914400" rtl="0" algn="l">
              <a:spcBef>
                <a:spcPts val="0"/>
              </a:spcBef>
              <a:spcAft>
                <a:spcPts val="0"/>
              </a:spcAft>
              <a:buSzPts val="2400"/>
              <a:buChar char="-"/>
            </a:pPr>
            <a:r>
              <a:rPr lang="en-US"/>
              <a:t>Recommend movies to people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6"/>
          <p:cNvGrpSpPr/>
          <p:nvPr/>
        </p:nvGrpSpPr>
        <p:grpSpPr>
          <a:xfrm>
            <a:off x="803675" y="5577160"/>
            <a:ext cx="10862100" cy="1104776"/>
            <a:chOff x="802075" y="1871500"/>
            <a:chExt cx="10862100" cy="1585500"/>
          </a:xfrm>
        </p:grpSpPr>
        <p:sp>
          <p:nvSpPr>
            <p:cNvPr id="181" name="Google Shape;181;p26"/>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txBox="1"/>
            <p:nvPr/>
          </p:nvSpPr>
          <p:spPr>
            <a:xfrm>
              <a:off x="8931500" y="2299053"/>
              <a:ext cx="26022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Reinforcement learning</a:t>
              </a:r>
              <a:endParaRPr sz="1800"/>
            </a:p>
          </p:txBody>
        </p:sp>
      </p:grpSp>
      <p:grpSp>
        <p:nvGrpSpPr>
          <p:cNvPr id="183" name="Google Shape;183;p26"/>
          <p:cNvGrpSpPr/>
          <p:nvPr/>
        </p:nvGrpSpPr>
        <p:grpSpPr>
          <a:xfrm>
            <a:off x="802075" y="1871500"/>
            <a:ext cx="10862100" cy="1585500"/>
            <a:chOff x="802075" y="1871500"/>
            <a:chExt cx="10862100" cy="1585500"/>
          </a:xfrm>
        </p:grpSpPr>
        <p:sp>
          <p:nvSpPr>
            <p:cNvPr id="184" name="Google Shape;184;p26"/>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txBox="1"/>
            <p:nvPr/>
          </p:nvSpPr>
          <p:spPr>
            <a:xfrm>
              <a:off x="9214450" y="1970975"/>
              <a:ext cx="23193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Supervised learning</a:t>
              </a:r>
              <a:endParaRPr sz="1800"/>
            </a:p>
          </p:txBody>
        </p:sp>
      </p:grpSp>
      <p:grpSp>
        <p:nvGrpSpPr>
          <p:cNvPr id="186" name="Google Shape;186;p26"/>
          <p:cNvGrpSpPr/>
          <p:nvPr/>
        </p:nvGrpSpPr>
        <p:grpSpPr>
          <a:xfrm>
            <a:off x="802075" y="3510629"/>
            <a:ext cx="10862100" cy="1983778"/>
            <a:chOff x="802075" y="1871500"/>
            <a:chExt cx="10862100" cy="1585500"/>
          </a:xfrm>
        </p:grpSpPr>
        <p:sp>
          <p:nvSpPr>
            <p:cNvPr id="187" name="Google Shape;187;p26"/>
            <p:cNvSpPr/>
            <p:nvPr/>
          </p:nvSpPr>
          <p:spPr>
            <a:xfrm>
              <a:off x="802075" y="1871500"/>
              <a:ext cx="10862100" cy="158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txBox="1"/>
            <p:nvPr/>
          </p:nvSpPr>
          <p:spPr>
            <a:xfrm>
              <a:off x="8931500" y="1970982"/>
              <a:ext cx="26022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Unsupervised learning</a:t>
              </a:r>
              <a:endParaRPr sz="1800"/>
            </a:p>
          </p:txBody>
        </p:sp>
      </p:grpSp>
      <p:sp>
        <p:nvSpPr>
          <p:cNvPr id="189" name="Google Shape;189;p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Machine learning tasks</a:t>
            </a:r>
            <a:endParaRPr/>
          </a:p>
        </p:txBody>
      </p:sp>
      <p:cxnSp>
        <p:nvCxnSpPr>
          <p:cNvPr id="190" name="Google Shape;190;p26"/>
          <p:cNvCxnSpPr/>
          <p:nvPr/>
        </p:nvCxnSpPr>
        <p:spPr>
          <a:xfrm>
            <a:off x="5257025" y="2928475"/>
            <a:ext cx="0" cy="1647600"/>
          </a:xfrm>
          <a:prstGeom prst="straightConnector1">
            <a:avLst/>
          </a:prstGeom>
          <a:noFill/>
          <a:ln cap="flat" cmpd="sng" w="9525">
            <a:solidFill>
              <a:schemeClr val="dk2"/>
            </a:solidFill>
            <a:prstDash val="solid"/>
            <a:round/>
            <a:headEnd len="med" w="med" type="triangle"/>
            <a:tailEnd len="med" w="med" type="triangle"/>
          </a:ln>
        </p:spPr>
      </p:cxnSp>
      <p:sp>
        <p:nvSpPr>
          <p:cNvPr id="191" name="Google Shape;191;p26"/>
          <p:cNvSpPr txBox="1"/>
          <p:nvPr/>
        </p:nvSpPr>
        <p:spPr>
          <a:xfrm>
            <a:off x="5257025" y="3543325"/>
            <a:ext cx="23193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Weakly supervised,</a:t>
            </a:r>
            <a:endParaRPr sz="1800"/>
          </a:p>
          <a:p>
            <a:pPr indent="0" lvl="0" marL="0" rtl="0" algn="r">
              <a:spcBef>
                <a:spcPts val="0"/>
              </a:spcBef>
              <a:spcAft>
                <a:spcPts val="0"/>
              </a:spcAft>
              <a:buNone/>
            </a:pPr>
            <a:r>
              <a:rPr lang="en-US" sz="1800"/>
              <a:t>transfer learning</a:t>
            </a:r>
            <a:endParaRPr sz="1800"/>
          </a:p>
        </p:txBody>
      </p:sp>
      <p:cxnSp>
        <p:nvCxnSpPr>
          <p:cNvPr id="192" name="Google Shape;192;p26"/>
          <p:cNvCxnSpPr/>
          <p:nvPr/>
        </p:nvCxnSpPr>
        <p:spPr>
          <a:xfrm>
            <a:off x="4060200" y="4703675"/>
            <a:ext cx="0" cy="1647600"/>
          </a:xfrm>
          <a:prstGeom prst="straightConnector1">
            <a:avLst/>
          </a:prstGeom>
          <a:noFill/>
          <a:ln cap="flat" cmpd="sng" w="9525">
            <a:solidFill>
              <a:schemeClr val="dk2"/>
            </a:solidFill>
            <a:prstDash val="solid"/>
            <a:round/>
            <a:headEnd len="med" w="med" type="triangle"/>
            <a:tailEnd len="med" w="med" type="triangle"/>
          </a:ln>
        </p:spPr>
      </p:cxnSp>
      <p:sp>
        <p:nvSpPr>
          <p:cNvPr id="193" name="Google Shape;193;p26"/>
          <p:cNvSpPr txBox="1"/>
          <p:nvPr/>
        </p:nvSpPr>
        <p:spPr>
          <a:xfrm>
            <a:off x="1778350" y="5013875"/>
            <a:ext cx="23193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Contextual reinforcement learning</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Difference between supervised and reinforcement learning</a:t>
            </a:r>
            <a:endParaRPr/>
          </a:p>
        </p:txBody>
      </p:sp>
      <p:sp>
        <p:nvSpPr>
          <p:cNvPr id="199" name="Google Shape;199;p2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0"/>
              </a:spcBef>
              <a:spcAft>
                <a:spcPts val="0"/>
              </a:spcAft>
              <a:buSzPts val="2800"/>
              <a:buChar char="-"/>
            </a:pPr>
            <a:r>
              <a:rPr lang="en-US"/>
              <a:t>In reinforcement learning, the data you collect depends on your previous actions</a:t>
            </a:r>
            <a:endParaRPr/>
          </a:p>
          <a:p>
            <a:pPr indent="-381000" lvl="1" marL="914400" rtl="0" algn="l">
              <a:spcBef>
                <a:spcPts val="1000"/>
              </a:spcBef>
              <a:spcAft>
                <a:spcPts val="0"/>
              </a:spcAft>
              <a:buSzPts val="2400"/>
              <a:buChar char="-"/>
            </a:pPr>
            <a:r>
              <a:rPr lang="en-US"/>
              <a:t>If you show an ad, you get to see if the user clicks on it</a:t>
            </a:r>
            <a:endParaRPr/>
          </a:p>
          <a:p>
            <a:pPr indent="-381000" lvl="1" marL="914400" rtl="0" algn="l">
              <a:spcBef>
                <a:spcPts val="1000"/>
              </a:spcBef>
              <a:spcAft>
                <a:spcPts val="0"/>
              </a:spcAft>
              <a:buSzPts val="2400"/>
              <a:buChar char="-"/>
            </a:pPr>
            <a:r>
              <a:rPr lang="en-US"/>
              <a:t>But you don’t get to see if the user may also have clicked on a different ad if you had shown that instead</a:t>
            </a:r>
            <a:endParaRPr/>
          </a:p>
          <a:p>
            <a:pPr indent="-406400" lvl="0" marL="457200" rtl="0" algn="l">
              <a:spcBef>
                <a:spcPts val="1000"/>
              </a:spcBef>
              <a:spcAft>
                <a:spcPts val="0"/>
              </a:spcAft>
              <a:buSzPts val="2800"/>
              <a:buChar char="-"/>
            </a:pPr>
            <a:r>
              <a:rPr lang="en-US"/>
              <a:t>One way to measure the performance of your reinforcement learning algorithm is to use “regret”:</a:t>
            </a:r>
            <a:endParaRPr/>
          </a:p>
          <a:p>
            <a:pPr indent="-381000" lvl="1" marL="914400" rtl="0" algn="l">
              <a:spcBef>
                <a:spcPts val="1000"/>
              </a:spcBef>
              <a:spcAft>
                <a:spcPts val="0"/>
              </a:spcAft>
              <a:buSzPts val="2400"/>
              <a:buChar char="-"/>
            </a:pPr>
            <a:r>
              <a:rPr lang="en-US"/>
              <a:t>How much do you lose compared to the best solution?</a:t>
            </a:r>
            <a:endParaRPr/>
          </a:p>
          <a:p>
            <a:pPr indent="-355600" lvl="2" marL="1371600" rtl="0" algn="l">
              <a:spcBef>
                <a:spcPts val="1000"/>
              </a:spcBef>
              <a:spcAft>
                <a:spcPts val="1000"/>
              </a:spcAft>
              <a:buSzPts val="2000"/>
              <a:buChar char="-"/>
            </a:pPr>
            <a:r>
              <a:rPr lang="en-US"/>
              <a:t>e.g. if you knew exactly what the user wanted, what ads would you show them?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Terminology: Evaluation</a:t>
            </a:r>
            <a:endParaRPr/>
          </a:p>
        </p:txBody>
      </p:sp>
      <p:sp>
        <p:nvSpPr>
          <p:cNvPr id="205" name="Google Shape;205;p2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chemeClr val="dk1"/>
              </a:buClr>
              <a:buSzPts val="2800"/>
              <a:buFont typeface="Arial"/>
              <a:buChar char="●"/>
            </a:pPr>
            <a:r>
              <a:rPr lang="en-US"/>
              <a:t>What metrics do we use to discuss performance?</a:t>
            </a:r>
            <a:endParaRPr/>
          </a:p>
          <a:p>
            <a:pPr indent="0" lvl="0" marL="457200" marR="0" rtl="0" algn="l">
              <a:lnSpc>
                <a:spcPct val="90000"/>
              </a:lnSpc>
              <a:spcBef>
                <a:spcPts val="1000"/>
              </a:spcBef>
              <a:spcAft>
                <a:spcPts val="0"/>
              </a:spcAft>
              <a:buNone/>
            </a:pPr>
            <a:r>
              <a:t/>
            </a:r>
            <a:endParaRPr/>
          </a:p>
          <a:p>
            <a:pPr indent="-406400" lvl="0" marL="457200" marR="0" rtl="0" algn="l">
              <a:lnSpc>
                <a:spcPct val="90000"/>
              </a:lnSpc>
              <a:spcBef>
                <a:spcPts val="1000"/>
              </a:spcBef>
              <a:spcAft>
                <a:spcPts val="0"/>
              </a:spcAft>
              <a:buClr>
                <a:schemeClr val="dk1"/>
              </a:buClr>
              <a:buSzPts val="2800"/>
              <a:buFont typeface="Arial"/>
              <a:buChar char="●"/>
            </a:pPr>
            <a:r>
              <a:rPr lang="en-US"/>
              <a:t>How do we set up a meaningful evaluation?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 Metrics</a:t>
            </a:r>
            <a:endParaRPr/>
          </a:p>
        </p:txBody>
      </p:sp>
      <p:sp>
        <p:nvSpPr>
          <p:cNvPr id="211" name="Google Shape;211;p2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0"/>
              </a:spcBef>
              <a:spcAft>
                <a:spcPts val="0"/>
              </a:spcAft>
              <a:buSzPts val="2800"/>
              <a:buChar char="●"/>
            </a:pPr>
            <a:r>
              <a:rPr lang="en-US"/>
              <a:t>We’re generally interested in the following:</a:t>
            </a:r>
            <a:endParaRPr/>
          </a:p>
          <a:p>
            <a:pPr indent="-381000" lvl="1" marL="914400" rtl="0" algn="l">
              <a:spcBef>
                <a:spcPts val="1000"/>
              </a:spcBef>
              <a:spcAft>
                <a:spcPts val="0"/>
              </a:spcAft>
              <a:buSzPts val="2400"/>
              <a:buChar char="○"/>
            </a:pPr>
            <a:r>
              <a:rPr lang="en-US"/>
              <a:t>How often is the prediction wrong?</a:t>
            </a:r>
            <a:endParaRPr/>
          </a:p>
          <a:p>
            <a:pPr indent="-381000" lvl="1" marL="914400" rtl="0" algn="l">
              <a:spcBef>
                <a:spcPts val="1000"/>
              </a:spcBef>
              <a:spcAft>
                <a:spcPts val="0"/>
              </a:spcAft>
              <a:buSzPts val="2400"/>
              <a:buChar char="○"/>
            </a:pPr>
            <a:r>
              <a:rPr lang="en-US"/>
              <a:t>How is the prediction wrong?</a:t>
            </a:r>
            <a:endParaRPr/>
          </a:p>
          <a:p>
            <a:pPr indent="-381000" lvl="1" marL="914400" rtl="0" algn="l">
              <a:spcBef>
                <a:spcPts val="1000"/>
              </a:spcBef>
              <a:spcAft>
                <a:spcPts val="0"/>
              </a:spcAft>
              <a:buSzPts val="2400"/>
              <a:buChar char="○"/>
            </a:pPr>
            <a:r>
              <a:rPr lang="en-US"/>
              <a:t>What is the cost of wrong predictions?</a:t>
            </a:r>
            <a:endParaRPr/>
          </a:p>
          <a:p>
            <a:pPr indent="-381000" lvl="1" marL="914400" rtl="0" algn="l">
              <a:spcBef>
                <a:spcPts val="1000"/>
              </a:spcBef>
              <a:spcAft>
                <a:spcPts val="0"/>
              </a:spcAft>
              <a:buSzPts val="2400"/>
              <a:buChar char="○"/>
            </a:pPr>
            <a:r>
              <a:rPr lang="en-US"/>
              <a:t>How does the cost vary by the type of prediction that was wrong?</a:t>
            </a:r>
            <a:endParaRPr/>
          </a:p>
          <a:p>
            <a:pPr indent="-381000" lvl="1" marL="914400" rtl="0" algn="l">
              <a:spcBef>
                <a:spcPts val="1000"/>
              </a:spcBef>
              <a:spcAft>
                <a:spcPts val="1000"/>
              </a:spcAft>
              <a:buSzPts val="2400"/>
              <a:buChar char="○"/>
            </a:pPr>
            <a:r>
              <a:rPr lang="en-US"/>
              <a:t>How can we minimize cost? (or regret?)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Accuracy</a:t>
            </a:r>
            <a:endParaRPr/>
          </a:p>
        </p:txBody>
      </p:sp>
      <p:sp>
        <p:nvSpPr>
          <p:cNvPr id="217" name="Google Shape;217;p3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correct predictions/total predictions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Accuracy in Speech Recognition</a:t>
            </a:r>
            <a:endParaRPr/>
          </a:p>
        </p:txBody>
      </p:sp>
      <p:sp>
        <p:nvSpPr>
          <p:cNvPr id="223" name="Google Shape;223;p31"/>
          <p:cNvSpPr txBox="1"/>
          <p:nvPr>
            <p:ph idx="1" type="body"/>
          </p:nvPr>
        </p:nvSpPr>
        <p:spPr>
          <a:xfrm>
            <a:off x="6738375" y="1825625"/>
            <a:ext cx="4615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a:t>Does this match your experience?</a:t>
            </a:r>
            <a:endParaRPr/>
          </a:p>
        </p:txBody>
      </p:sp>
      <p:pic>
        <p:nvPicPr>
          <p:cNvPr id="224" name="Google Shape;224;p31"/>
          <p:cNvPicPr preferRelativeResize="0"/>
          <p:nvPr/>
        </p:nvPicPr>
        <p:blipFill>
          <a:blip r:embed="rId3">
            <a:alphaModFix/>
          </a:blip>
          <a:stretch>
            <a:fillRect/>
          </a:stretch>
        </p:blipFill>
        <p:spPr>
          <a:xfrm>
            <a:off x="838200" y="1825625"/>
            <a:ext cx="5715000" cy="29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“98% accurate” spam filter</a:t>
            </a:r>
            <a:endParaRPr/>
          </a:p>
        </p:txBody>
      </p:sp>
      <p:sp>
        <p:nvSpPr>
          <p:cNvPr id="230" name="Google Shape;230;p32"/>
          <p:cNvSpPr txBox="1"/>
          <p:nvPr>
            <p:ph idx="1" type="body"/>
          </p:nvPr>
        </p:nvSpPr>
        <p:spPr>
          <a:xfrm>
            <a:off x="838200" y="6195100"/>
            <a:ext cx="10515600" cy="2679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sz="1000"/>
              <a:t>From the Guardian: </a:t>
            </a:r>
            <a:r>
              <a:rPr lang="en-US" sz="1000" u="sng">
                <a:solidFill>
                  <a:schemeClr val="hlink"/>
                </a:solidFill>
                <a:hlinkClick r:id="rId3"/>
              </a:rPr>
              <a:t>https://www.theguardian.com/us-news/2016/dec/14/dnc-hillary-clinton-emails-hacked-russia-aide-typo-investigation-finds</a:t>
            </a:r>
            <a:r>
              <a:rPr lang="en-US" sz="1000"/>
              <a:t> and NYT: </a:t>
            </a:r>
            <a:r>
              <a:rPr lang="en-US" sz="1000"/>
              <a:t>https://www.nytimes.com/2016/12/13/us/politics/russia-hack-election-dnc.html?hp&amp;action=click&amp;pgtype=Homepage&amp;clickSource=story-heading&amp;module=a-lede-package-region&amp;region=top-news&amp;WT.nav=top-news</a:t>
            </a:r>
            <a:endParaRPr sz="1000"/>
          </a:p>
        </p:txBody>
      </p:sp>
      <p:pic>
        <p:nvPicPr>
          <p:cNvPr descr="Headline: &#10;Top Democrat's emails hacked by Russia after aide made typo, investigation finds&#10;In the run-up to the US election, aide to John Podesta spotted phishing email but flagged it as ‘legitimate’ instead of ‘illegitimate’&#10;" id="231" name="Google Shape;231;p32" title="Screenshot from the Guardian"/>
          <p:cNvPicPr preferRelativeResize="0"/>
          <p:nvPr/>
        </p:nvPicPr>
        <p:blipFill>
          <a:blip r:embed="rId4">
            <a:alphaModFix/>
          </a:blip>
          <a:stretch>
            <a:fillRect/>
          </a:stretch>
        </p:blipFill>
        <p:spPr>
          <a:xfrm>
            <a:off x="878001" y="1398950"/>
            <a:ext cx="4186275" cy="4868377"/>
          </a:xfrm>
          <a:prstGeom prst="rect">
            <a:avLst/>
          </a:prstGeom>
          <a:noFill/>
          <a:ln>
            <a:noFill/>
          </a:ln>
        </p:spPr>
      </p:pic>
      <p:pic>
        <p:nvPicPr>
          <p:cNvPr id="232" name="Google Shape;232;p32" title="Printout of email"/>
          <p:cNvPicPr preferRelativeResize="0"/>
          <p:nvPr/>
        </p:nvPicPr>
        <p:blipFill>
          <a:blip r:embed="rId5">
            <a:alphaModFix/>
          </a:blip>
          <a:stretch>
            <a:fillRect/>
          </a:stretch>
        </p:blipFill>
        <p:spPr>
          <a:xfrm>
            <a:off x="4489600" y="2909824"/>
            <a:ext cx="7854802" cy="299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Why </a:t>
            </a:r>
            <a:r>
              <a:rPr b="1" lang="en-US"/>
              <a:t>Accuracy</a:t>
            </a:r>
            <a:r>
              <a:rPr lang="en-US"/>
              <a:t> isn’t enough.</a:t>
            </a:r>
            <a:endParaRPr/>
          </a:p>
        </p:txBody>
      </p:sp>
      <p:sp>
        <p:nvSpPr>
          <p:cNvPr id="238" name="Google Shape;238;p33"/>
          <p:cNvSpPr txBox="1"/>
          <p:nvPr>
            <p:ph idx="1" type="body"/>
          </p:nvPr>
        </p:nvSpPr>
        <p:spPr>
          <a:xfrm>
            <a:off x="6315750" y="1825625"/>
            <a:ext cx="5038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a:t>For many problems, it is *easy* to produce accurate models.</a:t>
            </a:r>
            <a:endParaRPr/>
          </a:p>
        </p:txBody>
      </p:sp>
      <p:pic>
        <p:nvPicPr>
          <p:cNvPr id="239" name="Google Shape;239;p33"/>
          <p:cNvPicPr preferRelativeResize="0"/>
          <p:nvPr/>
        </p:nvPicPr>
        <p:blipFill>
          <a:blip r:embed="rId3">
            <a:alphaModFix/>
          </a:blip>
          <a:stretch>
            <a:fillRect/>
          </a:stretch>
        </p:blipFill>
        <p:spPr>
          <a:xfrm>
            <a:off x="1133253" y="1658525"/>
            <a:ext cx="4685400" cy="468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Practical machine learning:</a:t>
            </a:r>
            <a:endParaRPr/>
          </a:p>
          <a:p>
            <a:pPr indent="0" lvl="0" marL="0" rtl="0" algn="l">
              <a:spcBef>
                <a:spcPts val="0"/>
              </a:spcBef>
              <a:spcAft>
                <a:spcPts val="0"/>
              </a:spcAft>
              <a:buNone/>
            </a:pPr>
            <a:r>
              <a:rPr lang="en-US"/>
              <a:t>Learning objectives for today</a:t>
            </a:r>
            <a:endParaRPr/>
          </a:p>
        </p:txBody>
      </p:sp>
      <p:sp>
        <p:nvSpPr>
          <p:cNvPr id="78" name="Google Shape;78;p1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After today’s class, you should be able to</a:t>
            </a:r>
            <a:endParaRPr/>
          </a:p>
          <a:p>
            <a:pPr indent="-406400" lvl="0" marL="457200" rtl="0" algn="l">
              <a:spcBef>
                <a:spcPts val="2100"/>
              </a:spcBef>
              <a:spcAft>
                <a:spcPts val="0"/>
              </a:spcAft>
              <a:buSzPts val="2800"/>
              <a:buAutoNum type="arabicPeriod"/>
            </a:pPr>
            <a:r>
              <a:rPr lang="en-US"/>
              <a:t>Describe the Standard (Textbook) Machine Learning Pattern</a:t>
            </a:r>
            <a:endParaRPr/>
          </a:p>
          <a:p>
            <a:pPr indent="-406400" lvl="0" marL="457200" rtl="0" algn="l">
              <a:spcBef>
                <a:spcPts val="1000"/>
              </a:spcBef>
              <a:spcAft>
                <a:spcPts val="0"/>
              </a:spcAft>
              <a:buSzPts val="2800"/>
              <a:buAutoNum type="arabicPeriod"/>
            </a:pPr>
            <a:r>
              <a:rPr lang="en-US"/>
              <a:t>Determine where the Standard Textbook Pattern fails </a:t>
            </a:r>
            <a:endParaRPr/>
          </a:p>
          <a:p>
            <a:pPr indent="-381000" lvl="1" marL="914400" rtl="0" algn="l">
              <a:spcBef>
                <a:spcPts val="1000"/>
              </a:spcBef>
              <a:spcAft>
                <a:spcPts val="0"/>
              </a:spcAft>
              <a:buSzPts val="2400"/>
              <a:buAutoNum type="alphaLcPeriod"/>
            </a:pPr>
            <a:r>
              <a:rPr lang="en-US"/>
              <a:t>Describe often Overlooked Factors that impact the Standard Pattern</a:t>
            </a:r>
            <a:endParaRPr/>
          </a:p>
          <a:p>
            <a:pPr indent="-406400" lvl="0" marL="457200" rtl="0" algn="l">
              <a:spcBef>
                <a:spcPts val="1000"/>
              </a:spcBef>
              <a:spcAft>
                <a:spcPts val="0"/>
              </a:spcAft>
              <a:buSzPts val="2800"/>
              <a:buAutoNum type="arabicPeriod"/>
            </a:pPr>
            <a:r>
              <a:rPr lang="en-US"/>
              <a:t>Define common Terminology used in talking about Machine Learning Performance</a:t>
            </a:r>
            <a:endParaRPr/>
          </a:p>
          <a:p>
            <a:pPr indent="-406400" lvl="0" marL="457200" rtl="0" algn="l">
              <a:spcBef>
                <a:spcPts val="1000"/>
              </a:spcBef>
              <a:spcAft>
                <a:spcPts val="0"/>
              </a:spcAft>
              <a:buSzPts val="2800"/>
              <a:buAutoNum type="arabicPeriod"/>
            </a:pPr>
            <a:r>
              <a:rPr lang="en-US"/>
              <a:t>Justify where iteration is most important in machine learning</a:t>
            </a:r>
            <a:endParaRPr/>
          </a:p>
          <a:p>
            <a:pPr indent="-406400" lvl="0" marL="457200" rtl="0" algn="l">
              <a:spcBef>
                <a:spcPts val="1000"/>
              </a:spcBef>
              <a:spcAft>
                <a:spcPts val="1000"/>
              </a:spcAft>
              <a:buSzPts val="2800"/>
              <a:buAutoNum type="arabicPeriod"/>
            </a:pPr>
            <a:r>
              <a:rPr lang="en-US"/>
              <a:t>Describe one fundamental technical problem in Human-AI interaction, and why it is difficult to solve</a:t>
            </a:r>
            <a:endParaRPr/>
          </a:p>
        </p:txBody>
      </p:sp>
      <p:cxnSp>
        <p:nvCxnSpPr>
          <p:cNvPr id="79" name="Google Shape;79;p16"/>
          <p:cNvCxnSpPr/>
          <p:nvPr/>
        </p:nvCxnSpPr>
        <p:spPr>
          <a:xfrm>
            <a:off x="10602575" y="2626625"/>
            <a:ext cx="0" cy="2311200"/>
          </a:xfrm>
          <a:prstGeom prst="straightConnector1">
            <a:avLst/>
          </a:prstGeom>
          <a:noFill/>
          <a:ln cap="flat" cmpd="sng" w="9525">
            <a:solidFill>
              <a:schemeClr val="dk2"/>
            </a:solidFill>
            <a:prstDash val="solid"/>
            <a:round/>
            <a:headEnd len="med" w="med" type="none"/>
            <a:tailEnd len="med" w="med" type="none"/>
          </a:ln>
        </p:spPr>
      </p:cxnSp>
      <p:sp>
        <p:nvSpPr>
          <p:cNvPr id="80" name="Google Shape;80;p16"/>
          <p:cNvSpPr txBox="1"/>
          <p:nvPr/>
        </p:nvSpPr>
        <p:spPr>
          <a:xfrm>
            <a:off x="10645950" y="2852425"/>
            <a:ext cx="1013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Think it through</a:t>
            </a:r>
            <a:endParaRPr/>
          </a:p>
        </p:txBody>
      </p:sp>
      <p:cxnSp>
        <p:nvCxnSpPr>
          <p:cNvPr id="81" name="Google Shape;81;p16"/>
          <p:cNvCxnSpPr/>
          <p:nvPr/>
        </p:nvCxnSpPr>
        <p:spPr>
          <a:xfrm flipH="1">
            <a:off x="9916725" y="5583675"/>
            <a:ext cx="1500" cy="708900"/>
          </a:xfrm>
          <a:prstGeom prst="straightConnector1">
            <a:avLst/>
          </a:prstGeom>
          <a:noFill/>
          <a:ln cap="flat" cmpd="sng" w="9525">
            <a:solidFill>
              <a:schemeClr val="dk2"/>
            </a:solidFill>
            <a:prstDash val="solid"/>
            <a:round/>
            <a:headEnd len="med" w="med" type="none"/>
            <a:tailEnd len="med" w="med" type="none"/>
          </a:ln>
        </p:spPr>
      </p:cxnSp>
      <p:sp>
        <p:nvSpPr>
          <p:cNvPr id="82" name="Google Shape;82;p16"/>
          <p:cNvSpPr txBox="1"/>
          <p:nvPr/>
        </p:nvSpPr>
        <p:spPr>
          <a:xfrm>
            <a:off x="9960000" y="5656700"/>
            <a:ext cx="1013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Teach</a:t>
            </a:r>
            <a:r>
              <a:rPr lang="en-US"/>
              <a:t> it through</a:t>
            </a:r>
            <a:endParaRPr/>
          </a:p>
        </p:txBody>
      </p:sp>
      <p:sp>
        <p:nvSpPr>
          <p:cNvPr id="83" name="Google Shape;83;p16"/>
          <p:cNvSpPr txBox="1"/>
          <p:nvPr/>
        </p:nvSpPr>
        <p:spPr>
          <a:xfrm>
            <a:off x="10273350" y="5002525"/>
            <a:ext cx="16059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Make</a:t>
            </a:r>
            <a:r>
              <a:rPr lang="en-US"/>
              <a:t> it through</a:t>
            </a:r>
            <a:endParaRPr/>
          </a:p>
        </p:txBody>
      </p:sp>
      <p:cxnSp>
        <p:nvCxnSpPr>
          <p:cNvPr id="84" name="Google Shape;84;p16"/>
          <p:cNvCxnSpPr/>
          <p:nvPr/>
        </p:nvCxnSpPr>
        <p:spPr>
          <a:xfrm>
            <a:off x="10279125" y="5101350"/>
            <a:ext cx="1800" cy="29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Dyslexia Detection</a:t>
            </a:r>
            <a:endParaRPr/>
          </a:p>
        </p:txBody>
      </p:sp>
      <p:sp>
        <p:nvSpPr>
          <p:cNvPr id="245" name="Google Shape;245;p34"/>
          <p:cNvSpPr txBox="1"/>
          <p:nvPr>
            <p:ph idx="1" type="body"/>
          </p:nvPr>
        </p:nvSpPr>
        <p:spPr>
          <a:xfrm>
            <a:off x="6658650" y="1825625"/>
            <a:ext cx="5159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~10-15% of people have dyslexia</a:t>
            </a:r>
            <a:endParaRPr sz="2400"/>
          </a:p>
          <a:p>
            <a:pPr indent="0" lvl="0" marL="0" rtl="0" algn="l">
              <a:spcBef>
                <a:spcPts val="2100"/>
              </a:spcBef>
              <a:spcAft>
                <a:spcPts val="0"/>
              </a:spcAft>
              <a:buNone/>
            </a:pPr>
            <a:r>
              <a:t/>
            </a:r>
            <a:endParaRPr sz="2400"/>
          </a:p>
          <a:p>
            <a:pPr indent="-381000" lvl="0" marL="457200" rtl="0" algn="l">
              <a:spcBef>
                <a:spcPts val="2100"/>
              </a:spcBef>
              <a:spcAft>
                <a:spcPts val="0"/>
              </a:spcAft>
              <a:buSzPts val="2400"/>
              <a:buChar char="●"/>
            </a:pPr>
            <a:r>
              <a:rPr lang="en-US" sz="2400"/>
              <a:t>hidden disability, hard to detect</a:t>
            </a:r>
            <a:endParaRPr sz="2400"/>
          </a:p>
        </p:txBody>
      </p:sp>
      <p:pic>
        <p:nvPicPr>
          <p:cNvPr id="246" name="Google Shape;246;p34"/>
          <p:cNvPicPr preferRelativeResize="0"/>
          <p:nvPr/>
        </p:nvPicPr>
        <p:blipFill>
          <a:blip r:embed="rId3">
            <a:alphaModFix/>
          </a:blip>
          <a:stretch>
            <a:fillRect/>
          </a:stretch>
        </p:blipFill>
        <p:spPr>
          <a:xfrm>
            <a:off x="838200" y="1825625"/>
            <a:ext cx="5726525" cy="3869875"/>
          </a:xfrm>
          <a:prstGeom prst="rect">
            <a:avLst/>
          </a:prstGeom>
          <a:noFill/>
          <a:ln>
            <a:noFill/>
          </a:ln>
        </p:spPr>
      </p:pic>
      <p:sp>
        <p:nvSpPr>
          <p:cNvPr id="247" name="Google Shape;247;p34"/>
          <p:cNvSpPr txBox="1"/>
          <p:nvPr/>
        </p:nvSpPr>
        <p:spPr>
          <a:xfrm>
            <a:off x="838200" y="5695500"/>
            <a:ext cx="4593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http://www.changedyslexia.org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3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pic>
        <p:nvPicPr>
          <p:cNvPr descr="3 minutes summary of our research of Dytective, DytectiveU and Change Dyslexia. &#10;The history about how we found the solution for dyslexia inside people with dyslexia." id="254" name="Google Shape;254;p35" title="The story of the research behind Dytective and Change Dyslexia - Luz Rello, Ph.D.">
            <a:hlinkClick r:id="rId3"/>
          </p:cNvPr>
          <p:cNvPicPr preferRelativeResize="0"/>
          <p:nvPr/>
        </p:nvPicPr>
        <p:blipFill>
          <a:blip r:embed="rId4">
            <a:alphaModFix/>
          </a:blip>
          <a:stretch>
            <a:fillRect/>
          </a:stretch>
        </p:blipFill>
        <p:spPr>
          <a:xfrm>
            <a:off x="2151413" y="365125"/>
            <a:ext cx="7748933" cy="581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Dyslexia Detection</a:t>
            </a:r>
            <a:endParaRPr/>
          </a:p>
        </p:txBody>
      </p:sp>
      <p:sp>
        <p:nvSpPr>
          <p:cNvPr id="260" name="Google Shape;260;p36"/>
          <p:cNvSpPr txBox="1"/>
          <p:nvPr>
            <p:ph idx="1" type="body"/>
          </p:nvPr>
        </p:nvSpPr>
        <p:spPr>
          <a:xfrm>
            <a:off x="6658650" y="1825625"/>
            <a:ext cx="5159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~10-15% of people have dyslexia</a:t>
            </a:r>
            <a:endParaRPr sz="2400"/>
          </a:p>
          <a:p>
            <a:pPr indent="0" lvl="0" marL="0" rtl="0" algn="l">
              <a:spcBef>
                <a:spcPts val="2100"/>
              </a:spcBef>
              <a:spcAft>
                <a:spcPts val="0"/>
              </a:spcAft>
              <a:buNone/>
            </a:pPr>
            <a:r>
              <a:t/>
            </a:r>
            <a:endParaRPr sz="2400"/>
          </a:p>
          <a:p>
            <a:pPr indent="-381000" lvl="0" marL="457200" rtl="0" algn="l">
              <a:spcBef>
                <a:spcPts val="2100"/>
              </a:spcBef>
              <a:spcAft>
                <a:spcPts val="0"/>
              </a:spcAft>
              <a:buSzPts val="2400"/>
              <a:buChar char="●"/>
            </a:pPr>
            <a:r>
              <a:rPr lang="en-US" sz="2400"/>
              <a:t>hidden disability, hard to detect</a:t>
            </a:r>
            <a:endParaRPr sz="2400"/>
          </a:p>
        </p:txBody>
      </p:sp>
      <p:pic>
        <p:nvPicPr>
          <p:cNvPr id="261" name="Google Shape;261;p36"/>
          <p:cNvPicPr preferRelativeResize="0"/>
          <p:nvPr/>
        </p:nvPicPr>
        <p:blipFill>
          <a:blip r:embed="rId3">
            <a:alphaModFix/>
          </a:blip>
          <a:stretch>
            <a:fillRect/>
          </a:stretch>
        </p:blipFill>
        <p:spPr>
          <a:xfrm>
            <a:off x="838200" y="1825625"/>
            <a:ext cx="5726525" cy="3869875"/>
          </a:xfrm>
          <a:prstGeom prst="rect">
            <a:avLst/>
          </a:prstGeom>
          <a:noFill/>
          <a:ln>
            <a:noFill/>
          </a:ln>
        </p:spPr>
      </p:pic>
      <p:sp>
        <p:nvSpPr>
          <p:cNvPr id="262" name="Google Shape;262;p36"/>
          <p:cNvSpPr txBox="1"/>
          <p:nvPr/>
        </p:nvSpPr>
        <p:spPr>
          <a:xfrm>
            <a:off x="838200" y="5695500"/>
            <a:ext cx="4593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http://www.changedyslexia.org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Metrics:  What do we measure?</a:t>
            </a:r>
            <a:endParaRPr/>
          </a:p>
        </p:txBody>
      </p:sp>
      <p:sp>
        <p:nvSpPr>
          <p:cNvPr id="268" name="Google Shape;268;p3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can happen when your model classifies something.</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graphicFrame>
        <p:nvGraphicFramePr>
          <p:cNvPr id="269" name="Google Shape;269;p37"/>
          <p:cNvGraphicFramePr/>
          <p:nvPr/>
        </p:nvGraphicFramePr>
        <p:xfrm>
          <a:off x="2645625" y="3344900"/>
          <a:ext cx="3000000" cy="3000000"/>
        </p:xfrm>
        <a:graphic>
          <a:graphicData uri="http://schemas.openxmlformats.org/drawingml/2006/table">
            <a:tbl>
              <a:tblPr>
                <a:noFill/>
                <a:tableStyleId>{8C4FFD91-2B3A-44CC-AFE0-4F1C319DBE13}</a:tableStyleId>
              </a:tblPr>
              <a:tblGrid>
                <a:gridCol w="2018075"/>
                <a:gridCol w="2018075"/>
                <a:gridCol w="2018075"/>
              </a:tblGrid>
              <a:tr h="6286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US"/>
                        <a:t>dyslexia (T)</a:t>
                      </a:r>
                      <a:endParaRPr b="1"/>
                    </a:p>
                  </a:txBody>
                  <a:tcPr marT="91425" marB="91425" marR="91425" marL="91425" anchor="ctr"/>
                </a:tc>
                <a:tc>
                  <a:txBody>
                    <a:bodyPr/>
                    <a:lstStyle/>
                    <a:p>
                      <a:pPr indent="0" lvl="0" marL="0" rtl="0" algn="ctr">
                        <a:spcBef>
                          <a:spcPts val="0"/>
                        </a:spcBef>
                        <a:spcAft>
                          <a:spcPts val="0"/>
                        </a:spcAft>
                        <a:buNone/>
                      </a:pPr>
                      <a:r>
                        <a:rPr b="1" lang="en-US"/>
                        <a:t>non-dyslexia (F)</a:t>
                      </a:r>
                      <a:endParaRPr b="1"/>
                    </a:p>
                  </a:txBody>
                  <a:tcPr marT="91425" marB="91425" marR="91425" marL="91425" anchor="ctr"/>
                </a:tc>
              </a:tr>
              <a:tr h="628600">
                <a:tc>
                  <a:txBody>
                    <a:bodyPr/>
                    <a:lstStyle/>
                    <a:p>
                      <a:pPr indent="0" lvl="0" marL="0" rtl="0" algn="ctr">
                        <a:spcBef>
                          <a:spcPts val="0"/>
                        </a:spcBef>
                        <a:spcAft>
                          <a:spcPts val="0"/>
                        </a:spcAft>
                        <a:buNone/>
                      </a:pPr>
                      <a:r>
                        <a:rPr b="1" lang="en-US"/>
                        <a:t>dyslexia</a:t>
                      </a:r>
                      <a:endParaRPr b="1"/>
                    </a:p>
                  </a:txBody>
                  <a:tcPr marT="91425" marB="91425" marR="91425" marL="91425" anchor="ctr"/>
                </a:tc>
                <a:tc>
                  <a:txBody>
                    <a:bodyPr/>
                    <a:lstStyle/>
                    <a:p>
                      <a:pPr indent="0" lvl="0" marL="0" rtl="0" algn="ctr">
                        <a:spcBef>
                          <a:spcPts val="0"/>
                        </a:spcBef>
                        <a:spcAft>
                          <a:spcPts val="0"/>
                        </a:spcAft>
                        <a:buNone/>
                      </a:pPr>
                      <a:r>
                        <a:rPr lang="en-US"/>
                        <a:t>true positive</a:t>
                      </a:r>
                      <a:endParaRPr/>
                    </a:p>
                  </a:txBody>
                  <a:tcPr marT="91425" marB="91425" marR="91425" marL="91425" anchor="ctr"/>
                </a:tc>
                <a:tc>
                  <a:txBody>
                    <a:bodyPr/>
                    <a:lstStyle/>
                    <a:p>
                      <a:pPr indent="0" lvl="0" marL="0" rtl="0" algn="ctr">
                        <a:spcBef>
                          <a:spcPts val="0"/>
                        </a:spcBef>
                        <a:spcAft>
                          <a:spcPts val="0"/>
                        </a:spcAft>
                        <a:buNone/>
                      </a:pPr>
                      <a:r>
                        <a:rPr lang="en-US"/>
                        <a:t>false negative</a:t>
                      </a:r>
                      <a:endParaRPr/>
                    </a:p>
                  </a:txBody>
                  <a:tcPr marT="91425" marB="91425" marR="91425" marL="91425" anchor="ctr"/>
                </a:tc>
              </a:tr>
              <a:tr h="628600">
                <a:tc>
                  <a:txBody>
                    <a:bodyPr/>
                    <a:lstStyle/>
                    <a:p>
                      <a:pPr indent="0" lvl="0" marL="0" rtl="0" algn="ctr">
                        <a:spcBef>
                          <a:spcPts val="0"/>
                        </a:spcBef>
                        <a:spcAft>
                          <a:spcPts val="0"/>
                        </a:spcAft>
                        <a:buNone/>
                      </a:pPr>
                      <a:r>
                        <a:rPr b="1" lang="en-US"/>
                        <a:t>non-dyslexia</a:t>
                      </a:r>
                      <a:endParaRPr b="1"/>
                    </a:p>
                  </a:txBody>
                  <a:tcPr marT="91425" marB="91425" marR="91425" marL="91425" anchor="ctr"/>
                </a:tc>
                <a:tc>
                  <a:txBody>
                    <a:bodyPr/>
                    <a:lstStyle/>
                    <a:p>
                      <a:pPr indent="0" lvl="0" marL="0" rtl="0" algn="ctr">
                        <a:spcBef>
                          <a:spcPts val="0"/>
                        </a:spcBef>
                        <a:spcAft>
                          <a:spcPts val="0"/>
                        </a:spcAft>
                        <a:buNone/>
                      </a:pPr>
                      <a:r>
                        <a:rPr lang="en-US"/>
                        <a:t>false positive</a:t>
                      </a:r>
                      <a:endParaRPr/>
                    </a:p>
                  </a:txBody>
                  <a:tcPr marT="91425" marB="91425" marR="91425" marL="91425" anchor="ctr"/>
                </a:tc>
                <a:tc>
                  <a:txBody>
                    <a:bodyPr/>
                    <a:lstStyle/>
                    <a:p>
                      <a:pPr indent="0" lvl="0" marL="0" rtl="0" algn="ctr">
                        <a:spcBef>
                          <a:spcPts val="0"/>
                        </a:spcBef>
                        <a:spcAft>
                          <a:spcPts val="0"/>
                        </a:spcAft>
                        <a:buNone/>
                      </a:pPr>
                      <a:r>
                        <a:rPr lang="en-US"/>
                        <a:t>true negative</a:t>
                      </a:r>
                      <a:endParaRPr/>
                    </a:p>
                  </a:txBody>
                  <a:tcPr marT="91425" marB="91425" marR="91425" marL="91425" anchor="ctr"/>
                </a:tc>
              </a:tr>
            </a:tbl>
          </a:graphicData>
        </a:graphic>
      </p:graphicFrame>
      <p:sp>
        <p:nvSpPr>
          <p:cNvPr id="270" name="Google Shape;270;p37"/>
          <p:cNvSpPr txBox="1"/>
          <p:nvPr/>
        </p:nvSpPr>
        <p:spPr>
          <a:xfrm>
            <a:off x="1368175" y="4267025"/>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Ground</a:t>
            </a:r>
            <a:endParaRPr b="1" i="1"/>
          </a:p>
          <a:p>
            <a:pPr indent="0" lvl="0" marL="0" rtl="0" algn="l">
              <a:spcBef>
                <a:spcPts val="0"/>
              </a:spcBef>
              <a:spcAft>
                <a:spcPts val="0"/>
              </a:spcAft>
              <a:buNone/>
            </a:pPr>
            <a:r>
              <a:rPr b="1" i="1" lang="en-US"/>
              <a:t>Truth</a:t>
            </a:r>
            <a:endParaRPr b="1" i="1"/>
          </a:p>
        </p:txBody>
      </p:sp>
      <p:sp>
        <p:nvSpPr>
          <p:cNvPr id="271" name="Google Shape;271;p37"/>
          <p:cNvSpPr txBox="1"/>
          <p:nvPr/>
        </p:nvSpPr>
        <p:spPr>
          <a:xfrm>
            <a:off x="6146725" y="2770400"/>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Prediction</a:t>
            </a:r>
            <a:endParaRPr b="1"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Metrics:  What do we measure?</a:t>
            </a:r>
            <a:endParaRPr/>
          </a:p>
        </p:txBody>
      </p:sp>
      <p:sp>
        <p:nvSpPr>
          <p:cNvPr id="277" name="Google Shape;277;p3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can happen when your model classifies something.</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graphicFrame>
        <p:nvGraphicFramePr>
          <p:cNvPr id="278" name="Google Shape;278;p38"/>
          <p:cNvGraphicFramePr/>
          <p:nvPr/>
        </p:nvGraphicFramePr>
        <p:xfrm>
          <a:off x="2645625" y="3344900"/>
          <a:ext cx="3000000" cy="3000000"/>
        </p:xfrm>
        <a:graphic>
          <a:graphicData uri="http://schemas.openxmlformats.org/drawingml/2006/table">
            <a:tbl>
              <a:tblPr>
                <a:noFill/>
                <a:tableStyleId>{8C4FFD91-2B3A-44CC-AFE0-4F1C319DBE13}</a:tableStyleId>
              </a:tblPr>
              <a:tblGrid>
                <a:gridCol w="2018075"/>
                <a:gridCol w="2018075"/>
                <a:gridCol w="2018075"/>
              </a:tblGrid>
              <a:tr h="6286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US"/>
                        <a:t>dyslexia</a:t>
                      </a:r>
                      <a:endParaRPr b="1"/>
                    </a:p>
                  </a:txBody>
                  <a:tcPr marT="91425" marB="91425" marR="91425" marL="91425" anchor="ctr"/>
                </a:tc>
                <a:tc>
                  <a:txBody>
                    <a:bodyPr/>
                    <a:lstStyle/>
                    <a:p>
                      <a:pPr indent="0" lvl="0" marL="0" rtl="0" algn="ctr">
                        <a:spcBef>
                          <a:spcPts val="0"/>
                        </a:spcBef>
                        <a:spcAft>
                          <a:spcPts val="0"/>
                        </a:spcAft>
                        <a:buNone/>
                      </a:pPr>
                      <a:r>
                        <a:rPr b="1" lang="en-US"/>
                        <a:t>non-dyslexia</a:t>
                      </a:r>
                      <a:endParaRPr b="1"/>
                    </a:p>
                  </a:txBody>
                  <a:tcPr marT="91425" marB="91425" marR="91425" marL="91425" anchor="ctr"/>
                </a:tc>
              </a:tr>
              <a:tr h="628600">
                <a:tc>
                  <a:txBody>
                    <a:bodyPr/>
                    <a:lstStyle/>
                    <a:p>
                      <a:pPr indent="0" lvl="0" marL="0" rtl="0" algn="ctr">
                        <a:spcBef>
                          <a:spcPts val="0"/>
                        </a:spcBef>
                        <a:spcAft>
                          <a:spcPts val="0"/>
                        </a:spcAft>
                        <a:buNone/>
                      </a:pPr>
                      <a:r>
                        <a:rPr b="1" lang="en-US"/>
                        <a:t>dyslexia</a:t>
                      </a:r>
                      <a:endParaRPr b="1"/>
                    </a:p>
                  </a:txBody>
                  <a:tcPr marT="91425" marB="91425" marR="91425" marL="91425" anchor="ctr"/>
                </a:tc>
                <a:tc>
                  <a:txBody>
                    <a:bodyPr/>
                    <a:lstStyle/>
                    <a:p>
                      <a:pPr indent="0" lvl="0" marL="0" rtl="0" algn="ctr">
                        <a:spcBef>
                          <a:spcPts val="0"/>
                        </a:spcBef>
                        <a:spcAft>
                          <a:spcPts val="0"/>
                        </a:spcAft>
                        <a:buNone/>
                      </a:pPr>
                      <a:r>
                        <a:rPr lang="en-US"/>
                        <a:t>0.95</a:t>
                      </a:r>
                      <a:endParaRPr/>
                    </a:p>
                  </a:txBody>
                  <a:tcPr marT="91425" marB="91425" marR="91425" marL="91425" anchor="ctr"/>
                </a:tc>
                <a:tc>
                  <a:txBody>
                    <a:bodyPr/>
                    <a:lstStyle/>
                    <a:p>
                      <a:pPr indent="0" lvl="0" marL="0" rtl="0" algn="ctr">
                        <a:spcBef>
                          <a:spcPts val="0"/>
                        </a:spcBef>
                        <a:spcAft>
                          <a:spcPts val="0"/>
                        </a:spcAft>
                        <a:buNone/>
                      </a:pPr>
                      <a:r>
                        <a:rPr lang="en-US"/>
                        <a:t>0.05</a:t>
                      </a:r>
                      <a:endParaRPr/>
                    </a:p>
                  </a:txBody>
                  <a:tcPr marT="91425" marB="91425" marR="91425" marL="91425" anchor="ctr"/>
                </a:tc>
              </a:tr>
              <a:tr h="628600">
                <a:tc>
                  <a:txBody>
                    <a:bodyPr/>
                    <a:lstStyle/>
                    <a:p>
                      <a:pPr indent="0" lvl="0" marL="0" rtl="0" algn="ctr">
                        <a:spcBef>
                          <a:spcPts val="0"/>
                        </a:spcBef>
                        <a:spcAft>
                          <a:spcPts val="0"/>
                        </a:spcAft>
                        <a:buNone/>
                      </a:pPr>
                      <a:r>
                        <a:rPr b="1" lang="en-US"/>
                        <a:t>non-dyslexia</a:t>
                      </a:r>
                      <a:endParaRPr b="1"/>
                    </a:p>
                  </a:txBody>
                  <a:tcPr marT="91425" marB="91425" marR="91425" marL="91425" anchor="ctr"/>
                </a:tc>
                <a:tc>
                  <a:txBody>
                    <a:bodyPr/>
                    <a:lstStyle/>
                    <a:p>
                      <a:pPr indent="0" lvl="0" marL="0" rtl="0" algn="ctr">
                        <a:spcBef>
                          <a:spcPts val="0"/>
                        </a:spcBef>
                        <a:spcAft>
                          <a:spcPts val="0"/>
                        </a:spcAft>
                        <a:buNone/>
                      </a:pPr>
                      <a:r>
                        <a:rPr lang="en-US"/>
                        <a:t>0.25</a:t>
                      </a:r>
                      <a:endParaRPr/>
                    </a:p>
                  </a:txBody>
                  <a:tcPr marT="91425" marB="91425" marR="91425" marL="91425" anchor="ctr"/>
                </a:tc>
                <a:tc>
                  <a:txBody>
                    <a:bodyPr/>
                    <a:lstStyle/>
                    <a:p>
                      <a:pPr indent="0" lvl="0" marL="0" rtl="0" algn="ctr">
                        <a:spcBef>
                          <a:spcPts val="0"/>
                        </a:spcBef>
                        <a:spcAft>
                          <a:spcPts val="0"/>
                        </a:spcAft>
                        <a:buNone/>
                      </a:pPr>
                      <a:r>
                        <a:rPr lang="en-US"/>
                        <a:t>0.75</a:t>
                      </a:r>
                      <a:endParaRPr/>
                    </a:p>
                  </a:txBody>
                  <a:tcPr marT="91425" marB="91425" marR="91425" marL="91425" anchor="ctr"/>
                </a:tc>
              </a:tr>
            </a:tbl>
          </a:graphicData>
        </a:graphic>
      </p:graphicFrame>
      <p:sp>
        <p:nvSpPr>
          <p:cNvPr id="279" name="Google Shape;279;p38"/>
          <p:cNvSpPr txBox="1"/>
          <p:nvPr/>
        </p:nvSpPr>
        <p:spPr>
          <a:xfrm>
            <a:off x="1368175" y="4267025"/>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Ground</a:t>
            </a:r>
            <a:endParaRPr b="1" i="1"/>
          </a:p>
          <a:p>
            <a:pPr indent="0" lvl="0" marL="0" rtl="0" algn="l">
              <a:spcBef>
                <a:spcPts val="0"/>
              </a:spcBef>
              <a:spcAft>
                <a:spcPts val="0"/>
              </a:spcAft>
              <a:buNone/>
            </a:pPr>
            <a:r>
              <a:rPr b="1" i="1" lang="en-US"/>
              <a:t>Truth</a:t>
            </a:r>
            <a:endParaRPr b="1" i="1"/>
          </a:p>
        </p:txBody>
      </p:sp>
      <p:sp>
        <p:nvSpPr>
          <p:cNvPr id="280" name="Google Shape;280;p38"/>
          <p:cNvSpPr txBox="1"/>
          <p:nvPr/>
        </p:nvSpPr>
        <p:spPr>
          <a:xfrm>
            <a:off x="6146725" y="2770400"/>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Prediction</a:t>
            </a:r>
            <a:endParaRPr b="1"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Metrics:  What do we measure?</a:t>
            </a:r>
            <a:endParaRPr/>
          </a:p>
        </p:txBody>
      </p:sp>
      <p:sp>
        <p:nvSpPr>
          <p:cNvPr id="286" name="Google Shape;286;p3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can happen when your model classifies something (e.g. do you have the flu?)</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graphicFrame>
        <p:nvGraphicFramePr>
          <p:cNvPr id="287" name="Google Shape;287;p39"/>
          <p:cNvGraphicFramePr/>
          <p:nvPr/>
        </p:nvGraphicFramePr>
        <p:xfrm>
          <a:off x="2645625" y="3344900"/>
          <a:ext cx="3000000" cy="3000000"/>
        </p:xfrm>
        <a:graphic>
          <a:graphicData uri="http://schemas.openxmlformats.org/drawingml/2006/table">
            <a:tbl>
              <a:tblPr>
                <a:noFill/>
                <a:tableStyleId>{8C4FFD91-2B3A-44CC-AFE0-4F1C319DBE13}</a:tableStyleId>
              </a:tblPr>
              <a:tblGrid>
                <a:gridCol w="2018075"/>
                <a:gridCol w="2018075"/>
                <a:gridCol w="2018075"/>
              </a:tblGrid>
              <a:tr h="6286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US"/>
                        <a:t>Infected</a:t>
                      </a:r>
                      <a:r>
                        <a:rPr b="1" lang="en-US"/>
                        <a:t> (T)</a:t>
                      </a:r>
                      <a:endParaRPr b="1"/>
                    </a:p>
                  </a:txBody>
                  <a:tcPr marT="91425" marB="91425" marR="91425" marL="91425" anchor="ctr"/>
                </a:tc>
                <a:tc>
                  <a:txBody>
                    <a:bodyPr/>
                    <a:lstStyle/>
                    <a:p>
                      <a:pPr indent="0" lvl="0" marL="0" rtl="0" algn="ctr">
                        <a:spcBef>
                          <a:spcPts val="0"/>
                        </a:spcBef>
                        <a:spcAft>
                          <a:spcPts val="0"/>
                        </a:spcAft>
                        <a:buNone/>
                      </a:pPr>
                      <a:r>
                        <a:rPr b="1" lang="en-US"/>
                        <a:t>Healthy</a:t>
                      </a:r>
                      <a:r>
                        <a:rPr b="1" lang="en-US"/>
                        <a:t> (F)</a:t>
                      </a:r>
                      <a:endParaRPr b="1"/>
                    </a:p>
                  </a:txBody>
                  <a:tcPr marT="91425" marB="91425" marR="91425" marL="91425" anchor="ctr"/>
                </a:tc>
              </a:tr>
              <a:tr h="628600">
                <a:tc>
                  <a:txBody>
                    <a:bodyPr/>
                    <a:lstStyle/>
                    <a:p>
                      <a:pPr indent="0" lvl="0" marL="0" rtl="0" algn="ctr">
                        <a:spcBef>
                          <a:spcPts val="0"/>
                        </a:spcBef>
                        <a:spcAft>
                          <a:spcPts val="0"/>
                        </a:spcAft>
                        <a:buNone/>
                      </a:pPr>
                      <a:r>
                        <a:rPr b="1" lang="en-US"/>
                        <a:t>Infected</a:t>
                      </a:r>
                      <a:endParaRPr b="1"/>
                    </a:p>
                  </a:txBody>
                  <a:tcPr marT="91425" marB="91425" marR="91425" marL="91425" anchor="ctr"/>
                </a:tc>
                <a:tc>
                  <a:txBody>
                    <a:bodyPr/>
                    <a:lstStyle/>
                    <a:p>
                      <a:pPr indent="0" lvl="0" marL="0" rtl="0" algn="ctr">
                        <a:spcBef>
                          <a:spcPts val="0"/>
                        </a:spcBef>
                        <a:spcAft>
                          <a:spcPts val="0"/>
                        </a:spcAft>
                        <a:buNone/>
                      </a:pPr>
                      <a:r>
                        <a:rPr lang="en-US"/>
                        <a:t>true positives</a:t>
                      </a:r>
                      <a:endParaRPr/>
                    </a:p>
                  </a:txBody>
                  <a:tcPr marT="91425" marB="91425" marR="91425" marL="91425" anchor="ctr"/>
                </a:tc>
                <a:tc>
                  <a:txBody>
                    <a:bodyPr/>
                    <a:lstStyle/>
                    <a:p>
                      <a:pPr indent="0" lvl="0" marL="0" rtl="0" algn="ctr">
                        <a:spcBef>
                          <a:spcPts val="0"/>
                        </a:spcBef>
                        <a:spcAft>
                          <a:spcPts val="0"/>
                        </a:spcAft>
                        <a:buNone/>
                      </a:pPr>
                      <a:r>
                        <a:rPr lang="en-US"/>
                        <a:t>false negative</a:t>
                      </a:r>
                      <a:endParaRPr/>
                    </a:p>
                  </a:txBody>
                  <a:tcPr marT="91425" marB="91425" marR="91425" marL="91425" anchor="ctr"/>
                </a:tc>
              </a:tr>
              <a:tr h="628600">
                <a:tc>
                  <a:txBody>
                    <a:bodyPr/>
                    <a:lstStyle/>
                    <a:p>
                      <a:pPr indent="0" lvl="0" marL="0" rtl="0" algn="ctr">
                        <a:spcBef>
                          <a:spcPts val="0"/>
                        </a:spcBef>
                        <a:spcAft>
                          <a:spcPts val="0"/>
                        </a:spcAft>
                        <a:buNone/>
                      </a:pPr>
                      <a:r>
                        <a:rPr b="1" lang="en-US"/>
                        <a:t>Healthy</a:t>
                      </a:r>
                      <a:endParaRPr b="1"/>
                    </a:p>
                  </a:txBody>
                  <a:tcPr marT="91425" marB="91425" marR="91425" marL="91425" anchor="ctr"/>
                </a:tc>
                <a:tc>
                  <a:txBody>
                    <a:bodyPr/>
                    <a:lstStyle/>
                    <a:p>
                      <a:pPr indent="0" lvl="0" marL="0" rtl="0" algn="ctr">
                        <a:spcBef>
                          <a:spcPts val="0"/>
                        </a:spcBef>
                        <a:spcAft>
                          <a:spcPts val="0"/>
                        </a:spcAft>
                        <a:buNone/>
                      </a:pPr>
                      <a:r>
                        <a:rPr lang="en-US"/>
                        <a:t>false positives</a:t>
                      </a:r>
                      <a:endParaRPr/>
                    </a:p>
                  </a:txBody>
                  <a:tcPr marT="91425" marB="91425" marR="91425" marL="91425" anchor="ctr"/>
                </a:tc>
                <a:tc>
                  <a:txBody>
                    <a:bodyPr/>
                    <a:lstStyle/>
                    <a:p>
                      <a:pPr indent="0" lvl="0" marL="0" rtl="0" algn="ctr">
                        <a:spcBef>
                          <a:spcPts val="0"/>
                        </a:spcBef>
                        <a:spcAft>
                          <a:spcPts val="0"/>
                        </a:spcAft>
                        <a:buNone/>
                      </a:pPr>
                      <a:r>
                        <a:rPr lang="en-US"/>
                        <a:t>true negative</a:t>
                      </a:r>
                      <a:endParaRPr/>
                    </a:p>
                  </a:txBody>
                  <a:tcPr marT="91425" marB="91425" marR="91425" marL="91425" anchor="ctr"/>
                </a:tc>
              </a:tr>
            </a:tbl>
          </a:graphicData>
        </a:graphic>
      </p:graphicFrame>
      <p:sp>
        <p:nvSpPr>
          <p:cNvPr id="288" name="Google Shape;288;p39"/>
          <p:cNvSpPr txBox="1"/>
          <p:nvPr/>
        </p:nvSpPr>
        <p:spPr>
          <a:xfrm>
            <a:off x="1368175" y="4267025"/>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Ground</a:t>
            </a:r>
            <a:endParaRPr b="1" i="1"/>
          </a:p>
          <a:p>
            <a:pPr indent="0" lvl="0" marL="0" rtl="0" algn="l">
              <a:spcBef>
                <a:spcPts val="0"/>
              </a:spcBef>
              <a:spcAft>
                <a:spcPts val="0"/>
              </a:spcAft>
              <a:buNone/>
            </a:pPr>
            <a:r>
              <a:rPr b="1" i="1" lang="en-US"/>
              <a:t>Truth</a:t>
            </a:r>
            <a:endParaRPr b="1" i="1"/>
          </a:p>
        </p:txBody>
      </p:sp>
      <p:sp>
        <p:nvSpPr>
          <p:cNvPr id="289" name="Google Shape;289;p39"/>
          <p:cNvSpPr txBox="1"/>
          <p:nvPr/>
        </p:nvSpPr>
        <p:spPr>
          <a:xfrm>
            <a:off x="6146725" y="2770400"/>
            <a:ext cx="1120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Prediction</a:t>
            </a:r>
            <a:endParaRPr b="1" i="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Metrics:  Terminology</a:t>
            </a:r>
            <a:endParaRPr/>
          </a:p>
        </p:txBody>
      </p:sp>
      <p:sp>
        <p:nvSpPr>
          <p:cNvPr id="295" name="Google Shape;295;p4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False Positive, False Positive Rate</a:t>
            </a:r>
            <a:endParaRPr/>
          </a:p>
          <a:p>
            <a:pPr indent="0" lvl="0" marL="0" rtl="0" algn="l">
              <a:spcBef>
                <a:spcPts val="2100"/>
              </a:spcBef>
              <a:spcAft>
                <a:spcPts val="0"/>
              </a:spcAft>
              <a:buNone/>
            </a:pPr>
            <a:r>
              <a:rPr lang="en-US"/>
              <a:t>False Negative, False Negative Rate</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Sensitivity == True Positive Rate</a:t>
            </a:r>
            <a:endParaRPr/>
          </a:p>
          <a:p>
            <a:pPr indent="-406400" lvl="0" marL="914400" rtl="0" algn="l">
              <a:spcBef>
                <a:spcPts val="2100"/>
              </a:spcBef>
              <a:spcAft>
                <a:spcPts val="0"/>
              </a:spcAft>
              <a:buSzPts val="2800"/>
              <a:buChar char="●"/>
            </a:pPr>
            <a:r>
              <a:rPr lang="en-US"/>
              <a:t>ability of the test to identify those who have a disease</a:t>
            </a:r>
            <a:endParaRPr/>
          </a:p>
          <a:p>
            <a:pPr indent="0" lvl="0" marL="0" rtl="0" algn="l">
              <a:spcBef>
                <a:spcPts val="2100"/>
              </a:spcBef>
              <a:spcAft>
                <a:spcPts val="0"/>
              </a:spcAft>
              <a:buNone/>
            </a:pPr>
            <a:r>
              <a:rPr lang="en-US"/>
              <a:t>Specificity == True Negative Rate</a:t>
            </a:r>
            <a:endParaRPr/>
          </a:p>
          <a:p>
            <a:pPr indent="-406400" lvl="0" marL="914400" rtl="0" algn="l">
              <a:spcBef>
                <a:spcPts val="2100"/>
              </a:spcBef>
              <a:spcAft>
                <a:spcPts val="0"/>
              </a:spcAft>
              <a:buSzPts val="2800"/>
              <a:buChar char="●"/>
            </a:pPr>
            <a:r>
              <a:rPr lang="en-US"/>
              <a:t>ability of the test to identify those without the disease</a:t>
            </a:r>
            <a:endParaRPr/>
          </a:p>
          <a:p>
            <a:pPr indent="0" lvl="0" marL="0" rtl="0" algn="l">
              <a:spcBef>
                <a:spcPts val="2100"/>
              </a:spcBef>
              <a:spcAft>
                <a:spcPts val="21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All Errors Are Not Equal</a:t>
            </a:r>
            <a:endParaRPr/>
          </a:p>
        </p:txBody>
      </p:sp>
      <p:sp>
        <p:nvSpPr>
          <p:cNvPr id="301" name="Google Shape;301;p4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Depending on your task, different errors have different costs.</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Cost of “false negative” in pregnancy detection?</a:t>
            </a:r>
            <a:br>
              <a:rPr lang="en-US"/>
            </a:br>
            <a:r>
              <a:rPr lang="en-US"/>
              <a:t>Cost of “false positive” in pregnancy detection?</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In law enforcement?</a:t>
            </a:r>
            <a:endParaRPr/>
          </a:p>
          <a:p>
            <a:pPr indent="0" lvl="0" marL="0" rtl="0" algn="l">
              <a:spcBef>
                <a:spcPts val="2100"/>
              </a:spcBef>
              <a:spcAft>
                <a:spcPts val="0"/>
              </a:spcAft>
              <a:buNone/>
            </a:pPr>
            <a:r>
              <a:rPr lang="en-US"/>
              <a:t>In detecting the “Alexa” command?</a:t>
            </a:r>
            <a:br>
              <a:rPr lang="en-US"/>
            </a:br>
            <a:r>
              <a:rPr lang="en-US"/>
              <a:t>In detecting person in the road?</a:t>
            </a:r>
            <a:endParaRPr/>
          </a:p>
          <a:p>
            <a:pPr indent="0" lvl="0" marL="0" rtl="0" algn="l">
              <a:spcBef>
                <a:spcPts val="2100"/>
              </a:spcBef>
              <a:spcAft>
                <a:spcPts val="21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2"/>
          <p:cNvPicPr preferRelativeResize="0"/>
          <p:nvPr/>
        </p:nvPicPr>
        <p:blipFill>
          <a:blip r:embed="rId3">
            <a:alphaModFix/>
          </a:blip>
          <a:stretch>
            <a:fillRect/>
          </a:stretch>
        </p:blipFill>
        <p:spPr>
          <a:xfrm>
            <a:off x="5830350" y="229350"/>
            <a:ext cx="5334000" cy="5667375"/>
          </a:xfrm>
          <a:prstGeom prst="rect">
            <a:avLst/>
          </a:prstGeom>
          <a:noFill/>
          <a:ln>
            <a:noFill/>
          </a:ln>
        </p:spPr>
      </p:pic>
      <p:pic>
        <p:nvPicPr>
          <p:cNvPr id="307" name="Google Shape;307;p42"/>
          <p:cNvPicPr preferRelativeResize="0"/>
          <p:nvPr/>
        </p:nvPicPr>
        <p:blipFill>
          <a:blip r:embed="rId4">
            <a:alphaModFix/>
          </a:blip>
          <a:stretch>
            <a:fillRect/>
          </a:stretch>
        </p:blipFill>
        <p:spPr>
          <a:xfrm>
            <a:off x="152400" y="152400"/>
            <a:ext cx="5525550" cy="6095574"/>
          </a:xfrm>
          <a:prstGeom prst="rect">
            <a:avLst/>
          </a:prstGeom>
          <a:noFill/>
          <a:ln>
            <a:noFill/>
          </a:ln>
        </p:spPr>
      </p:pic>
      <p:sp>
        <p:nvSpPr>
          <p:cNvPr id="308" name="Google Shape;308;p42"/>
          <p:cNvSpPr txBox="1"/>
          <p:nvPr/>
        </p:nvSpPr>
        <p:spPr>
          <a:xfrm>
            <a:off x="5830350" y="6131150"/>
            <a:ext cx="4131600" cy="6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https://www.wired.com/story/self-driving-cars-uber-crash-false-positive-negative/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Metrics:  Precision and Recall</a:t>
            </a:r>
            <a:endParaRPr/>
          </a:p>
        </p:txBody>
      </p:sp>
      <p:sp>
        <p:nvSpPr>
          <p:cNvPr id="314" name="Google Shape;314;p4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Often used in information retrieval.</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Precision = true positives /  (true positives + false positives)</a:t>
            </a:r>
            <a:endParaRPr/>
          </a:p>
          <a:p>
            <a:pPr indent="0" lvl="0" marL="0" rtl="0" algn="l">
              <a:spcBef>
                <a:spcPts val="2100"/>
              </a:spcBef>
              <a:spcAft>
                <a:spcPts val="0"/>
              </a:spcAft>
              <a:buNone/>
            </a:pPr>
            <a:r>
              <a:t/>
            </a:r>
            <a:endParaRPr/>
          </a:p>
          <a:p>
            <a:pPr indent="0" lvl="0" marL="0" rtl="0" algn="l">
              <a:spcBef>
                <a:spcPts val="2100"/>
              </a:spcBef>
              <a:spcAft>
                <a:spcPts val="2100"/>
              </a:spcAft>
              <a:buNone/>
            </a:pPr>
            <a:r>
              <a:rPr lang="en-US"/>
              <a:t>Recall = true positives / (true positives + false negatives)</a:t>
            </a:r>
            <a:endParaRPr/>
          </a:p>
        </p:txBody>
      </p:sp>
      <p:pic>
        <p:nvPicPr>
          <p:cNvPr id="315" name="Google Shape;315;p43"/>
          <p:cNvPicPr preferRelativeResize="0"/>
          <p:nvPr/>
        </p:nvPicPr>
        <p:blipFill>
          <a:blip r:embed="rId3">
            <a:alphaModFix/>
          </a:blip>
          <a:stretch>
            <a:fillRect/>
          </a:stretch>
        </p:blipFill>
        <p:spPr>
          <a:xfrm>
            <a:off x="8054875" y="1791113"/>
            <a:ext cx="2495550" cy="218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Machine Learning</a:t>
            </a:r>
            <a:endParaRPr/>
          </a:p>
        </p:txBody>
      </p:sp>
      <p:sp>
        <p:nvSpPr>
          <p:cNvPr id="90" name="Google Shape;90;p17"/>
          <p:cNvSpPr txBox="1"/>
          <p:nvPr>
            <p:ph idx="1" type="body"/>
          </p:nvPr>
        </p:nvSpPr>
        <p:spPr>
          <a:xfrm>
            <a:off x="838200" y="1825625"/>
            <a:ext cx="10867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 “machine” that is able to improve based on past experience without explicit human programming on how to improve each time.</a:t>
            </a:r>
            <a:endParaRPr/>
          </a:p>
          <a:p>
            <a:pPr indent="0" lvl="0" marL="0" rtl="0" algn="l">
              <a:spcBef>
                <a:spcPts val="2100"/>
              </a:spcBef>
              <a:spcAft>
                <a:spcPts val="0"/>
              </a:spcAft>
              <a:buNone/>
            </a:pPr>
            <a:r>
              <a:t/>
            </a:r>
            <a:endParaRPr/>
          </a:p>
          <a:p>
            <a:pPr indent="0" lvl="0" marL="3200400" rtl="0" algn="l">
              <a:spcBef>
                <a:spcPts val="2100"/>
              </a:spcBef>
              <a:spcAft>
                <a:spcPts val="0"/>
              </a:spcAft>
              <a:buNone/>
            </a:pPr>
            <a:r>
              <a:rPr i="1" lang="en-US" sz="3000">
                <a:solidFill>
                  <a:srgbClr val="222222"/>
                </a:solidFill>
                <a:highlight>
                  <a:srgbClr val="FFFFFF"/>
                </a:highlight>
                <a:latin typeface="Arial"/>
                <a:ea typeface="Arial"/>
                <a:cs typeface="Arial"/>
                <a:sym typeface="Arial"/>
              </a:rPr>
              <a:t>"A computer program is said to learn from experience E with respect to some class of tasks T and performance measure P if its performance at tasks in T, as measured by P, improves with experience E."</a:t>
            </a:r>
            <a:r>
              <a:rPr lang="en-US" sz="3000">
                <a:solidFill>
                  <a:srgbClr val="222222"/>
                </a:solidFill>
                <a:highlight>
                  <a:srgbClr val="FFFFFF"/>
                </a:highlight>
                <a:latin typeface="Arial"/>
                <a:ea typeface="Arial"/>
                <a:cs typeface="Arial"/>
                <a:sym typeface="Arial"/>
              </a:rPr>
              <a:t> </a:t>
            </a:r>
            <a:endParaRPr sz="3000">
              <a:solidFill>
                <a:srgbClr val="222222"/>
              </a:solidFill>
              <a:highlight>
                <a:srgbClr val="FFFFFF"/>
              </a:highlight>
              <a:latin typeface="Arial"/>
              <a:ea typeface="Arial"/>
              <a:cs typeface="Arial"/>
              <a:sym typeface="Arial"/>
            </a:endParaRPr>
          </a:p>
          <a:p>
            <a:pPr indent="0" lvl="0" marL="3200400" rtl="0" algn="l">
              <a:spcBef>
                <a:spcPts val="2100"/>
              </a:spcBef>
              <a:spcAft>
                <a:spcPts val="2100"/>
              </a:spcAft>
              <a:buNone/>
            </a:pPr>
            <a:r>
              <a:rPr lang="en-US" sz="3000">
                <a:solidFill>
                  <a:srgbClr val="222222"/>
                </a:solidFill>
                <a:highlight>
                  <a:srgbClr val="FFFFFF"/>
                </a:highlight>
                <a:latin typeface="Arial"/>
                <a:ea typeface="Arial"/>
                <a:cs typeface="Arial"/>
                <a:sym typeface="Arial"/>
              </a:rPr>
              <a:t>-- Tom M. Mitchell</a:t>
            </a:r>
            <a:endParaRPr sz="3000"/>
          </a:p>
        </p:txBody>
      </p:sp>
      <p:pic>
        <p:nvPicPr>
          <p:cNvPr id="91" name="Google Shape;91;p17"/>
          <p:cNvPicPr preferRelativeResize="0"/>
          <p:nvPr/>
        </p:nvPicPr>
        <p:blipFill>
          <a:blip r:embed="rId3">
            <a:alphaModFix/>
          </a:blip>
          <a:stretch>
            <a:fillRect/>
          </a:stretch>
        </p:blipFill>
        <p:spPr>
          <a:xfrm flipH="1">
            <a:off x="518800" y="3842425"/>
            <a:ext cx="3266400" cy="1913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Metrics:  Precision and Recall</a:t>
            </a:r>
            <a:endParaRPr/>
          </a:p>
        </p:txBody>
      </p:sp>
      <p:sp>
        <p:nvSpPr>
          <p:cNvPr id="321" name="Google Shape;321;p44"/>
          <p:cNvSpPr txBox="1"/>
          <p:nvPr>
            <p:ph idx="1" type="body"/>
          </p:nvPr>
        </p:nvSpPr>
        <p:spPr>
          <a:xfrm>
            <a:off x="838200" y="1825625"/>
            <a:ext cx="75828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Often used in information retrieval.</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Precision = true positives /  (true positives + false positives)</a:t>
            </a:r>
            <a:endParaRPr/>
          </a:p>
          <a:p>
            <a:pPr indent="0" lvl="0" marL="0" rtl="0" algn="l">
              <a:spcBef>
                <a:spcPts val="2100"/>
              </a:spcBef>
              <a:spcAft>
                <a:spcPts val="2100"/>
              </a:spcAft>
              <a:buNone/>
            </a:pPr>
            <a:r>
              <a:rPr lang="en-US"/>
              <a:t>Recall = true positives / (true positives + false negatives)</a:t>
            </a:r>
            <a:endParaRPr/>
          </a:p>
        </p:txBody>
      </p:sp>
      <p:pic>
        <p:nvPicPr>
          <p:cNvPr id="322" name="Google Shape;322;p44"/>
          <p:cNvPicPr preferRelativeResize="0"/>
          <p:nvPr/>
        </p:nvPicPr>
        <p:blipFill>
          <a:blip r:embed="rId3">
            <a:alphaModFix/>
          </a:blip>
          <a:stretch>
            <a:fillRect/>
          </a:stretch>
        </p:blipFill>
        <p:spPr>
          <a:xfrm>
            <a:off x="8054875" y="1791113"/>
            <a:ext cx="2495550" cy="2181225"/>
          </a:xfrm>
          <a:prstGeom prst="rect">
            <a:avLst/>
          </a:prstGeom>
          <a:noFill/>
          <a:ln>
            <a:noFill/>
          </a:ln>
        </p:spPr>
      </p:pic>
      <p:pic>
        <p:nvPicPr>
          <p:cNvPr id="323" name="Google Shape;323;p44"/>
          <p:cNvPicPr preferRelativeResize="0"/>
          <p:nvPr/>
        </p:nvPicPr>
        <p:blipFill>
          <a:blip r:embed="rId4">
            <a:alphaModFix/>
          </a:blip>
          <a:stretch>
            <a:fillRect/>
          </a:stretch>
        </p:blipFill>
        <p:spPr>
          <a:xfrm>
            <a:off x="8420904" y="0"/>
            <a:ext cx="3771093" cy="6858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Metrics: F1 score</a:t>
            </a:r>
            <a:endParaRPr/>
          </a:p>
        </p:txBody>
      </p:sp>
      <p:sp>
        <p:nvSpPr>
          <p:cNvPr id="329" name="Google Shape;329;p4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Often used in information retrieval </a:t>
            </a:r>
            <a:endParaRPr/>
          </a:p>
          <a:p>
            <a:pPr indent="-406400" lvl="0" marL="457200" rtl="0" algn="l">
              <a:spcBef>
                <a:spcPts val="2100"/>
              </a:spcBef>
              <a:spcAft>
                <a:spcPts val="0"/>
              </a:spcAft>
              <a:buSzPts val="2800"/>
              <a:buChar char="●"/>
            </a:pPr>
            <a:r>
              <a:rPr lang="en-US"/>
              <a:t>The harmonic mean of precision and recall.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What is the implicit assumption about the costs of errors?</a:t>
            </a:r>
            <a:endParaRPr/>
          </a:p>
        </p:txBody>
      </p:sp>
      <p:pic>
        <p:nvPicPr>
          <p:cNvPr id="330" name="Google Shape;330;p45"/>
          <p:cNvPicPr preferRelativeResize="0"/>
          <p:nvPr/>
        </p:nvPicPr>
        <p:blipFill>
          <a:blip r:embed="rId3">
            <a:alphaModFix/>
          </a:blip>
          <a:stretch>
            <a:fillRect/>
          </a:stretch>
        </p:blipFill>
        <p:spPr>
          <a:xfrm>
            <a:off x="1395900" y="3208000"/>
            <a:ext cx="7014226" cy="932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Silent errors</a:t>
            </a:r>
            <a:endParaRPr/>
          </a:p>
        </p:txBody>
      </p:sp>
      <p:sp>
        <p:nvSpPr>
          <p:cNvPr id="336" name="Google Shape;336;p4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0"/>
              </a:spcBef>
              <a:spcAft>
                <a:spcPts val="0"/>
              </a:spcAft>
              <a:buSzPts val="2800"/>
              <a:buChar char="-"/>
            </a:pPr>
            <a:r>
              <a:rPr lang="en-US"/>
              <a:t>Not all errors are visible to the computer</a:t>
            </a:r>
            <a:endParaRPr/>
          </a:p>
          <a:p>
            <a:pPr indent="-406400" lvl="0" marL="457200" rtl="0" algn="l">
              <a:spcBef>
                <a:spcPts val="1000"/>
              </a:spcBef>
              <a:spcAft>
                <a:spcPts val="0"/>
              </a:spcAft>
              <a:buSzPts val="2800"/>
              <a:buChar char="-"/>
            </a:pPr>
            <a:r>
              <a:rPr lang="en-US"/>
              <a:t>How do you measure when your device can’t hear “OK, Google”</a:t>
            </a:r>
            <a:endParaRPr/>
          </a:p>
          <a:p>
            <a:pPr indent="0" lvl="0" marL="0" rtl="0" algn="l">
              <a:spcBef>
                <a:spcPts val="1000"/>
              </a:spcBef>
              <a:spcAft>
                <a:spcPts val="10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“standard textbook model”</a:t>
            </a:r>
            <a:endParaRPr/>
          </a:p>
        </p:txBody>
      </p:sp>
      <p:sp>
        <p:nvSpPr>
          <p:cNvPr id="342" name="Google Shape;342;p47"/>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343" name="Google Shape;343;p47"/>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344" name="Google Shape;344;p47"/>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cxnSp>
        <p:nvCxnSpPr>
          <p:cNvPr id="345" name="Google Shape;345;p47"/>
          <p:cNvCxnSpPr/>
          <p:nvPr/>
        </p:nvCxnSpPr>
        <p:spPr>
          <a:xfrm flipH="1">
            <a:off x="3319725" y="4744729"/>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346" name="Google Shape;346;p47"/>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347" name="Google Shape;347;p47"/>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348" name="Google Shape;348;p47"/>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349" name="Google Shape;349;p47"/>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350" name="Google Shape;350;p47"/>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Setting Up Meaningful Evaluations</a:t>
            </a:r>
            <a:endParaRPr/>
          </a:p>
        </p:txBody>
      </p:sp>
      <p:sp>
        <p:nvSpPr>
          <p:cNvPr id="356" name="Google Shape;356;p4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 Avoiding Overfitting</a:t>
            </a:r>
            <a:endParaRPr/>
          </a:p>
          <a:p>
            <a:pPr indent="-381000" lvl="1" marL="914400" rtl="0" algn="l">
              <a:spcBef>
                <a:spcPts val="0"/>
              </a:spcBef>
              <a:spcAft>
                <a:spcPts val="0"/>
              </a:spcAft>
              <a:buSzPts val="2400"/>
              <a:buChar char="○"/>
            </a:pPr>
            <a:r>
              <a:rPr lang="en-US"/>
              <a:t> Easy for models to learn their own training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Train, Test, and Validate</a:t>
            </a:r>
            <a:endParaRPr/>
          </a:p>
        </p:txBody>
      </p:sp>
      <p:sp>
        <p:nvSpPr>
          <p:cNvPr id="362" name="Google Shape;362;p49"/>
          <p:cNvSpPr/>
          <p:nvPr/>
        </p:nvSpPr>
        <p:spPr>
          <a:xfrm>
            <a:off x="710925" y="2009550"/>
            <a:ext cx="1618800" cy="186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Data</a:t>
            </a:r>
            <a:endParaRPr b="1"/>
          </a:p>
        </p:txBody>
      </p:sp>
      <p:sp>
        <p:nvSpPr>
          <p:cNvPr id="363" name="Google Shape;363;p49"/>
          <p:cNvSpPr/>
          <p:nvPr/>
        </p:nvSpPr>
        <p:spPr>
          <a:xfrm>
            <a:off x="3189325" y="2009550"/>
            <a:ext cx="1618800" cy="1866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64" name="Google Shape;364;p49"/>
          <p:cNvSpPr/>
          <p:nvPr/>
        </p:nvSpPr>
        <p:spPr>
          <a:xfrm>
            <a:off x="5507100" y="2009550"/>
            <a:ext cx="1618800" cy="952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65" name="Google Shape;365;p49"/>
          <p:cNvSpPr/>
          <p:nvPr/>
        </p:nvSpPr>
        <p:spPr>
          <a:xfrm>
            <a:off x="5507100" y="3062250"/>
            <a:ext cx="1618800" cy="8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66" name="Google Shape;366;p49"/>
          <p:cNvSpPr/>
          <p:nvPr/>
        </p:nvSpPr>
        <p:spPr>
          <a:xfrm>
            <a:off x="7597707" y="2009550"/>
            <a:ext cx="1618800" cy="1413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67" name="Google Shape;367;p49"/>
          <p:cNvSpPr/>
          <p:nvPr/>
        </p:nvSpPr>
        <p:spPr>
          <a:xfrm>
            <a:off x="7597707" y="3526600"/>
            <a:ext cx="1618800" cy="3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68" name="Google Shape;368;p49"/>
          <p:cNvSpPr/>
          <p:nvPr/>
        </p:nvSpPr>
        <p:spPr>
          <a:xfrm>
            <a:off x="9735000" y="2009575"/>
            <a:ext cx="1618800" cy="100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69" name="Google Shape;369;p49"/>
          <p:cNvSpPr/>
          <p:nvPr/>
        </p:nvSpPr>
        <p:spPr>
          <a:xfrm>
            <a:off x="9735000" y="3524237"/>
            <a:ext cx="1618800" cy="3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70" name="Google Shape;370;p49"/>
          <p:cNvSpPr/>
          <p:nvPr/>
        </p:nvSpPr>
        <p:spPr>
          <a:xfrm>
            <a:off x="9734988" y="3062250"/>
            <a:ext cx="1618800" cy="4179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Validation</a:t>
            </a:r>
            <a:endParaRPr/>
          </a:p>
        </p:txBody>
      </p:sp>
      <p:sp>
        <p:nvSpPr>
          <p:cNvPr id="371" name="Google Shape;371;p49"/>
          <p:cNvSpPr/>
          <p:nvPr/>
        </p:nvSpPr>
        <p:spPr>
          <a:xfrm rot="-2700000">
            <a:off x="11507074"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rot="-2700000">
            <a:off x="11722600"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rot="-2700000">
            <a:off x="11938126"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Train, Test, and Validate</a:t>
            </a:r>
            <a:endParaRPr/>
          </a:p>
        </p:txBody>
      </p:sp>
      <p:sp>
        <p:nvSpPr>
          <p:cNvPr id="379" name="Google Shape;379;p50"/>
          <p:cNvSpPr/>
          <p:nvPr/>
        </p:nvSpPr>
        <p:spPr>
          <a:xfrm>
            <a:off x="710925" y="2009550"/>
            <a:ext cx="1618800" cy="186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Data</a:t>
            </a:r>
            <a:endParaRPr b="1"/>
          </a:p>
        </p:txBody>
      </p:sp>
      <p:sp>
        <p:nvSpPr>
          <p:cNvPr id="380" name="Google Shape;380;p50"/>
          <p:cNvSpPr/>
          <p:nvPr/>
        </p:nvSpPr>
        <p:spPr>
          <a:xfrm>
            <a:off x="3189325" y="2009550"/>
            <a:ext cx="1618800" cy="1866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81" name="Google Shape;381;p50"/>
          <p:cNvSpPr/>
          <p:nvPr/>
        </p:nvSpPr>
        <p:spPr>
          <a:xfrm>
            <a:off x="5507100" y="2009550"/>
            <a:ext cx="1618800" cy="952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82" name="Google Shape;382;p50"/>
          <p:cNvSpPr/>
          <p:nvPr/>
        </p:nvSpPr>
        <p:spPr>
          <a:xfrm>
            <a:off x="5507100" y="3062250"/>
            <a:ext cx="1618800" cy="8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83" name="Google Shape;383;p50"/>
          <p:cNvSpPr/>
          <p:nvPr/>
        </p:nvSpPr>
        <p:spPr>
          <a:xfrm>
            <a:off x="7984925" y="2009550"/>
            <a:ext cx="1618800" cy="1413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84" name="Google Shape;384;p50"/>
          <p:cNvSpPr/>
          <p:nvPr/>
        </p:nvSpPr>
        <p:spPr>
          <a:xfrm>
            <a:off x="7984925" y="3526600"/>
            <a:ext cx="1618800" cy="3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85" name="Google Shape;385;p50"/>
          <p:cNvSpPr/>
          <p:nvPr/>
        </p:nvSpPr>
        <p:spPr>
          <a:xfrm>
            <a:off x="9735000" y="2009575"/>
            <a:ext cx="1618800" cy="100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86" name="Google Shape;386;p50"/>
          <p:cNvSpPr/>
          <p:nvPr/>
        </p:nvSpPr>
        <p:spPr>
          <a:xfrm>
            <a:off x="9735000" y="3065312"/>
            <a:ext cx="1618800" cy="3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a:t>
            </a:r>
            <a:endParaRPr/>
          </a:p>
        </p:txBody>
      </p:sp>
      <p:sp>
        <p:nvSpPr>
          <p:cNvPr id="387" name="Google Shape;387;p50"/>
          <p:cNvSpPr/>
          <p:nvPr/>
        </p:nvSpPr>
        <p:spPr>
          <a:xfrm>
            <a:off x="9735000" y="3461325"/>
            <a:ext cx="1618800" cy="4179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Training</a:t>
            </a:r>
            <a:endParaRPr/>
          </a:p>
        </p:txBody>
      </p:sp>
      <p:sp>
        <p:nvSpPr>
          <p:cNvPr id="388" name="Google Shape;388;p50"/>
          <p:cNvSpPr/>
          <p:nvPr/>
        </p:nvSpPr>
        <p:spPr>
          <a:xfrm rot="-2700000">
            <a:off x="11507074"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rot="-2700000">
            <a:off x="11722600"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p:nvPr/>
        </p:nvSpPr>
        <p:spPr>
          <a:xfrm rot="-2700000">
            <a:off x="11938126" y="2925767"/>
            <a:ext cx="122188" cy="112854"/>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50"/>
          <p:cNvPicPr preferRelativeResize="0"/>
          <p:nvPr/>
        </p:nvPicPr>
        <p:blipFill>
          <a:blip r:embed="rId3">
            <a:alphaModFix/>
          </a:blip>
          <a:stretch>
            <a:fillRect/>
          </a:stretch>
        </p:blipFill>
        <p:spPr>
          <a:xfrm>
            <a:off x="2335275" y="4502350"/>
            <a:ext cx="2638425" cy="1733550"/>
          </a:xfrm>
          <a:prstGeom prst="rect">
            <a:avLst/>
          </a:prstGeom>
          <a:noFill/>
          <a:ln>
            <a:noFill/>
          </a:ln>
        </p:spPr>
      </p:pic>
      <p:pic>
        <p:nvPicPr>
          <p:cNvPr id="392" name="Google Shape;392;p50"/>
          <p:cNvPicPr preferRelativeResize="0"/>
          <p:nvPr/>
        </p:nvPicPr>
        <p:blipFill>
          <a:blip r:embed="rId4">
            <a:alphaModFix/>
          </a:blip>
          <a:stretch>
            <a:fillRect/>
          </a:stretch>
        </p:blipFill>
        <p:spPr>
          <a:xfrm>
            <a:off x="4973700" y="4510076"/>
            <a:ext cx="2477825" cy="1618550"/>
          </a:xfrm>
          <a:prstGeom prst="rect">
            <a:avLst/>
          </a:prstGeom>
          <a:noFill/>
          <a:ln>
            <a:noFill/>
          </a:ln>
        </p:spPr>
      </p:pic>
      <p:pic>
        <p:nvPicPr>
          <p:cNvPr id="393" name="Google Shape;393;p50"/>
          <p:cNvPicPr preferRelativeResize="0"/>
          <p:nvPr/>
        </p:nvPicPr>
        <p:blipFill>
          <a:blip r:embed="rId5">
            <a:alphaModFix/>
          </a:blip>
          <a:stretch>
            <a:fillRect/>
          </a:stretch>
        </p:blipFill>
        <p:spPr>
          <a:xfrm>
            <a:off x="7387400" y="4502350"/>
            <a:ext cx="1745971" cy="1632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51"/>
          <p:cNvSpPr txBox="1"/>
          <p:nvPr>
            <p:ph idx="1" type="body"/>
          </p:nvPr>
        </p:nvSpPr>
        <p:spPr>
          <a:xfrm>
            <a:off x="7785975" y="1304725"/>
            <a:ext cx="3567900" cy="48720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a:t>What kind of error is this?</a:t>
            </a:r>
            <a:endParaRPr/>
          </a:p>
        </p:txBody>
      </p:sp>
      <p:pic>
        <p:nvPicPr>
          <p:cNvPr descr="Pretty self-explanatory. :D&#10;&#10;Location:  Marriott Marquis in Atlanta. Dragon Con 2015." id="400" name="Google Shape;400;p51" title="Whites Only?">
            <a:hlinkClick r:id="rId3"/>
          </p:cNvPr>
          <p:cNvPicPr preferRelativeResize="0"/>
          <p:nvPr/>
        </p:nvPicPr>
        <p:blipFill>
          <a:blip r:embed="rId4">
            <a:alphaModFix/>
          </a:blip>
          <a:stretch>
            <a:fillRect/>
          </a:stretch>
        </p:blipFill>
        <p:spPr>
          <a:xfrm>
            <a:off x="338900" y="650650"/>
            <a:ext cx="7280366" cy="5460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idx="1" type="body"/>
          </p:nvPr>
        </p:nvSpPr>
        <p:spPr>
          <a:xfrm>
            <a:off x="4255500" y="6008400"/>
            <a:ext cx="3577200" cy="9759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sz="1400"/>
              <a:t>https://www.economist.com/books-and-arts/2018/02/15/in-the-world-of-voice-recognition-not-all-accents-are-equal</a:t>
            </a:r>
            <a:endParaRPr sz="1400"/>
          </a:p>
        </p:txBody>
      </p:sp>
      <p:pic>
        <p:nvPicPr>
          <p:cNvPr id="406" name="Google Shape;406;p52"/>
          <p:cNvPicPr preferRelativeResize="0"/>
          <p:nvPr/>
        </p:nvPicPr>
        <p:blipFill>
          <a:blip r:embed="rId3">
            <a:alphaModFix/>
          </a:blip>
          <a:stretch>
            <a:fillRect/>
          </a:stretch>
        </p:blipFill>
        <p:spPr>
          <a:xfrm>
            <a:off x="2327225" y="157700"/>
            <a:ext cx="7765349" cy="6017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3"/>
          <p:cNvPicPr preferRelativeResize="0"/>
          <p:nvPr/>
        </p:nvPicPr>
        <p:blipFill>
          <a:blip r:embed="rId3">
            <a:alphaModFix/>
          </a:blip>
          <a:stretch>
            <a:fillRect/>
          </a:stretch>
        </p:blipFill>
        <p:spPr>
          <a:xfrm>
            <a:off x="434825" y="406600"/>
            <a:ext cx="8349101" cy="5600800"/>
          </a:xfrm>
          <a:prstGeom prst="rect">
            <a:avLst/>
          </a:prstGeom>
          <a:noFill/>
          <a:ln>
            <a:noFill/>
          </a:ln>
        </p:spPr>
      </p:pic>
      <p:pic>
        <p:nvPicPr>
          <p:cNvPr id="412" name="Google Shape;412;p53"/>
          <p:cNvPicPr preferRelativeResize="0"/>
          <p:nvPr/>
        </p:nvPicPr>
        <p:blipFill>
          <a:blip r:embed="rId4">
            <a:alphaModFix/>
          </a:blip>
          <a:stretch>
            <a:fillRect/>
          </a:stretch>
        </p:blipFill>
        <p:spPr>
          <a:xfrm>
            <a:off x="5803963" y="2315013"/>
            <a:ext cx="6029325" cy="164782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Reminder: AI That Isn’t Machine Learning</a:t>
            </a:r>
            <a:endParaRPr/>
          </a:p>
        </p:txBody>
      </p:sp>
      <p:sp>
        <p:nvSpPr>
          <p:cNvPr id="97" name="Google Shape;97;p1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Search-Based Approaches</a:t>
            </a:r>
            <a:endParaRPr/>
          </a:p>
          <a:p>
            <a:pPr indent="-381000" lvl="1" marL="914400" rtl="0" algn="l">
              <a:spcBef>
                <a:spcPts val="0"/>
              </a:spcBef>
              <a:spcAft>
                <a:spcPts val="0"/>
              </a:spcAft>
              <a:buSzPts val="2400"/>
              <a:buChar char="○"/>
            </a:pPr>
            <a:r>
              <a:rPr lang="en-US"/>
              <a:t>A* search, for instance</a:t>
            </a:r>
            <a:endParaRPr/>
          </a:p>
          <a:p>
            <a:pPr indent="-381000" lvl="1" marL="914400" rtl="0" algn="l">
              <a:spcBef>
                <a:spcPts val="0"/>
              </a:spcBef>
              <a:spcAft>
                <a:spcPts val="0"/>
              </a:spcAft>
              <a:buSzPts val="2400"/>
              <a:buChar char="○"/>
            </a:pPr>
            <a:r>
              <a:rPr lang="en-US"/>
              <a:t>Many early approaches for solving games</a:t>
            </a:r>
            <a:endParaRPr/>
          </a:p>
          <a:p>
            <a:pPr indent="0" lvl="0" marL="0" rtl="0" algn="l">
              <a:spcBef>
                <a:spcPts val="2100"/>
              </a:spcBef>
              <a:spcAft>
                <a:spcPts val="0"/>
              </a:spcAft>
              <a:buNone/>
            </a:pPr>
            <a:r>
              <a:t/>
            </a:r>
            <a:endParaRPr sz="900"/>
          </a:p>
          <a:p>
            <a:pPr indent="-406400" lvl="0" marL="457200" rtl="0" algn="l">
              <a:spcBef>
                <a:spcPts val="2100"/>
              </a:spcBef>
              <a:spcAft>
                <a:spcPts val="0"/>
              </a:spcAft>
              <a:buSzPts val="2800"/>
              <a:buChar char="●"/>
            </a:pPr>
            <a:r>
              <a:rPr lang="en-US"/>
              <a:t>Expert Systems</a:t>
            </a:r>
            <a:endParaRPr/>
          </a:p>
          <a:p>
            <a:pPr indent="-381000" lvl="1" marL="914400" rtl="0" algn="l">
              <a:spcBef>
                <a:spcPts val="0"/>
              </a:spcBef>
              <a:spcAft>
                <a:spcPts val="0"/>
              </a:spcAft>
              <a:buSzPts val="2400"/>
              <a:buChar char="○"/>
            </a:pPr>
            <a:r>
              <a:rPr lang="en-US"/>
              <a:t>hand-coded rules and logic</a:t>
            </a:r>
            <a:endParaRPr/>
          </a:p>
          <a:p>
            <a:pPr indent="-381000" lvl="1" marL="914400" rtl="0" algn="l">
              <a:spcBef>
                <a:spcPts val="0"/>
              </a:spcBef>
              <a:spcAft>
                <a:spcPts val="0"/>
              </a:spcAft>
              <a:buSzPts val="2400"/>
              <a:buChar char="○"/>
            </a:pPr>
            <a:r>
              <a:rPr lang="en-US"/>
              <a:t>“learn” by humans adding more rules</a:t>
            </a:r>
            <a:endParaRPr/>
          </a:p>
          <a:p>
            <a:pPr indent="0" lvl="0" marL="0" rtl="0" algn="l">
              <a:spcBef>
                <a:spcPts val="2100"/>
              </a:spcBef>
              <a:spcAft>
                <a:spcPts val="0"/>
              </a:spcAft>
              <a:buNone/>
            </a:pPr>
            <a:r>
              <a:t/>
            </a:r>
            <a:endParaRPr sz="900"/>
          </a:p>
          <a:p>
            <a:pPr indent="-406400" lvl="0" marL="457200" rtl="0" algn="l">
              <a:spcBef>
                <a:spcPts val="2100"/>
              </a:spcBef>
              <a:spcAft>
                <a:spcPts val="0"/>
              </a:spcAft>
              <a:buSzPts val="2800"/>
              <a:buChar char="●"/>
            </a:pPr>
            <a:r>
              <a:rPr lang="en-US"/>
              <a:t>(originally) Search Engines</a:t>
            </a:r>
            <a:endParaRPr/>
          </a:p>
          <a:p>
            <a:pPr indent="-381000" lvl="1" marL="914400" rtl="0" algn="l">
              <a:spcBef>
                <a:spcPts val="0"/>
              </a:spcBef>
              <a:spcAft>
                <a:spcPts val="0"/>
              </a:spcAft>
              <a:buSzPts val="2400"/>
              <a:buChar char="○"/>
            </a:pPr>
            <a:r>
              <a:rPr lang="en-US"/>
              <a:t>early work focused on systems</a:t>
            </a:r>
            <a:endParaRPr/>
          </a:p>
        </p:txBody>
      </p:sp>
      <p:pic>
        <p:nvPicPr>
          <p:cNvPr id="98" name="Google Shape;98;p18"/>
          <p:cNvPicPr preferRelativeResize="0"/>
          <p:nvPr/>
        </p:nvPicPr>
        <p:blipFill>
          <a:blip r:embed="rId3">
            <a:alphaModFix/>
          </a:blip>
          <a:stretch>
            <a:fillRect/>
          </a:stretch>
        </p:blipFill>
        <p:spPr>
          <a:xfrm>
            <a:off x="7458750" y="2516250"/>
            <a:ext cx="4297825" cy="2429675"/>
          </a:xfrm>
          <a:prstGeom prst="rect">
            <a:avLst/>
          </a:prstGeom>
          <a:noFill/>
          <a:ln>
            <a:noFill/>
          </a:ln>
        </p:spPr>
      </p:pic>
      <p:sp>
        <p:nvSpPr>
          <p:cNvPr id="99" name="Google Shape;99;p18"/>
          <p:cNvSpPr txBox="1"/>
          <p:nvPr/>
        </p:nvSpPr>
        <p:spPr>
          <a:xfrm>
            <a:off x="7361806" y="4917272"/>
            <a:ext cx="53238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1966, Joseph Weizenbaum</a:t>
            </a:r>
            <a:endParaRPr/>
          </a:p>
        </p:txBody>
      </p:sp>
      <p:pic>
        <p:nvPicPr>
          <p:cNvPr id="100" name="Google Shape;100;p18"/>
          <p:cNvPicPr preferRelativeResize="0"/>
          <p:nvPr/>
        </p:nvPicPr>
        <p:blipFill>
          <a:blip r:embed="rId4">
            <a:alphaModFix/>
          </a:blip>
          <a:stretch>
            <a:fillRect/>
          </a:stretch>
        </p:blipFill>
        <p:spPr>
          <a:xfrm>
            <a:off x="464775" y="441325"/>
            <a:ext cx="1169150" cy="1169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Jumping out a level…</a:t>
            </a:r>
            <a:endParaRPr/>
          </a:p>
        </p:txBody>
      </p:sp>
      <p:sp>
        <p:nvSpPr>
          <p:cNvPr id="418" name="Google Shape;418;p5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flip side of overfitting… failure to generalize, failure to adapt:</a:t>
            </a:r>
            <a:br>
              <a:rPr lang="en-US"/>
            </a:b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What happens when your model goes out into the world?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Unquestioned Textbook Assumption</a:t>
            </a:r>
            <a:endParaRPr/>
          </a:p>
        </p:txBody>
      </p:sp>
      <p:sp>
        <p:nvSpPr>
          <p:cNvPr id="424" name="Google Shape;424;p55"/>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425" name="Google Shape;425;p55"/>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426" name="Google Shape;426;p55"/>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cxnSp>
        <p:nvCxnSpPr>
          <p:cNvPr id="427" name="Google Shape;427;p55"/>
          <p:cNvCxnSpPr/>
          <p:nvPr/>
        </p:nvCxnSpPr>
        <p:spPr>
          <a:xfrm flipH="1">
            <a:off x="3319725" y="4744729"/>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428" name="Google Shape;428;p55"/>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429" name="Google Shape;429;p55"/>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430" name="Google Shape;430;p55"/>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431" name="Google Shape;431;p55"/>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432" name="Google Shape;432;p55"/>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cxnSp>
        <p:nvCxnSpPr>
          <p:cNvPr id="433" name="Google Shape;433;p55"/>
          <p:cNvCxnSpPr/>
          <p:nvPr/>
        </p:nvCxnSpPr>
        <p:spPr>
          <a:xfrm flipH="1">
            <a:off x="4292525" y="2496925"/>
            <a:ext cx="2300400" cy="87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55"/>
          <p:cNvSpPr txBox="1"/>
          <p:nvPr/>
        </p:nvSpPr>
        <p:spPr>
          <a:xfrm>
            <a:off x="6875100" y="2214025"/>
            <a:ext cx="4036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t>This is not fixed!</a:t>
            </a:r>
            <a:endParaRPr b="1" sz="3600"/>
          </a:p>
        </p:txBody>
      </p:sp>
      <p:cxnSp>
        <p:nvCxnSpPr>
          <p:cNvPr id="435" name="Google Shape;435;p55"/>
          <p:cNvCxnSpPr/>
          <p:nvPr/>
        </p:nvCxnSpPr>
        <p:spPr>
          <a:xfrm flipH="1">
            <a:off x="5368375" y="4677475"/>
            <a:ext cx="1737600" cy="693900"/>
          </a:xfrm>
          <a:prstGeom prst="straightConnector1">
            <a:avLst/>
          </a:prstGeom>
          <a:noFill/>
          <a:ln cap="flat" cmpd="sng" w="9525">
            <a:solidFill>
              <a:schemeClr val="dk2"/>
            </a:solidFill>
            <a:prstDash val="solid"/>
            <a:round/>
            <a:headEnd len="med" w="med" type="none"/>
            <a:tailEnd len="med" w="med" type="triangle"/>
          </a:ln>
        </p:spPr>
      </p:cxnSp>
      <p:sp>
        <p:nvSpPr>
          <p:cNvPr id="436" name="Google Shape;436;p55"/>
          <p:cNvSpPr txBox="1"/>
          <p:nvPr/>
        </p:nvSpPr>
        <p:spPr>
          <a:xfrm>
            <a:off x="7053150" y="3912200"/>
            <a:ext cx="4036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t>Who chose this, and why?</a:t>
            </a:r>
            <a:endParaRPr b="1"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6"/>
          <p:cNvPicPr preferRelativeResize="0"/>
          <p:nvPr/>
        </p:nvPicPr>
        <p:blipFill>
          <a:blip r:embed="rId3">
            <a:alphaModFix/>
          </a:blip>
          <a:stretch>
            <a:fillRect/>
          </a:stretch>
        </p:blipFill>
        <p:spPr>
          <a:xfrm>
            <a:off x="1246880" y="1690816"/>
            <a:ext cx="4819174" cy="4819174"/>
          </a:xfrm>
          <a:prstGeom prst="rect">
            <a:avLst/>
          </a:prstGeom>
          <a:noFill/>
          <a:ln>
            <a:noFill/>
          </a:ln>
        </p:spPr>
      </p:pic>
      <p:sp>
        <p:nvSpPr>
          <p:cNvPr id="442" name="Google Shape;442;p5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Iterative not Waterfall</a:t>
            </a:r>
            <a:endParaRPr/>
          </a:p>
        </p:txBody>
      </p:sp>
      <p:sp>
        <p:nvSpPr>
          <p:cNvPr id="443" name="Google Shape;443;p56"/>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444" name="Google Shape;444;p56"/>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445" name="Google Shape;445;p56"/>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56"/>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447" name="Google Shape;447;p56"/>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448" name="Google Shape;448;p56"/>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449" name="Google Shape;449;p56"/>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450" name="Google Shape;450;p56"/>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pic>
        <p:nvPicPr>
          <p:cNvPr id="451" name="Google Shape;451;p56"/>
          <p:cNvPicPr preferRelativeResize="0"/>
          <p:nvPr/>
        </p:nvPicPr>
        <p:blipFill>
          <a:blip r:embed="rId4">
            <a:alphaModFix/>
          </a:blip>
          <a:stretch>
            <a:fillRect/>
          </a:stretch>
        </p:blipFill>
        <p:spPr>
          <a:xfrm>
            <a:off x="4037802" y="1903925"/>
            <a:ext cx="642300" cy="642300"/>
          </a:xfrm>
          <a:prstGeom prst="rect">
            <a:avLst/>
          </a:prstGeom>
          <a:noFill/>
          <a:ln>
            <a:noFill/>
          </a:ln>
        </p:spPr>
      </p:pic>
      <p:pic>
        <p:nvPicPr>
          <p:cNvPr id="452" name="Google Shape;452;p56"/>
          <p:cNvPicPr preferRelativeResize="0"/>
          <p:nvPr/>
        </p:nvPicPr>
        <p:blipFill>
          <a:blip r:embed="rId4">
            <a:alphaModFix/>
          </a:blip>
          <a:stretch>
            <a:fillRect/>
          </a:stretch>
        </p:blipFill>
        <p:spPr>
          <a:xfrm>
            <a:off x="5377302" y="4864850"/>
            <a:ext cx="642300" cy="642300"/>
          </a:xfrm>
          <a:prstGeom prst="rect">
            <a:avLst/>
          </a:prstGeom>
          <a:noFill/>
          <a:ln>
            <a:noFill/>
          </a:ln>
        </p:spPr>
      </p:pic>
      <p:sp>
        <p:nvSpPr>
          <p:cNvPr id="453" name="Google Shape;453;p56"/>
          <p:cNvSpPr txBox="1"/>
          <p:nvPr>
            <p:ph idx="1" type="body"/>
          </p:nvPr>
        </p:nvSpPr>
        <p:spPr>
          <a:xfrm>
            <a:off x="6658650" y="1825625"/>
            <a:ext cx="5159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everything can and should be iterated on, including the problem itself … what are you trying to solve?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7"/>
          <p:cNvPicPr preferRelativeResize="0"/>
          <p:nvPr/>
        </p:nvPicPr>
        <p:blipFill>
          <a:blip r:embed="rId3">
            <a:alphaModFix/>
          </a:blip>
          <a:stretch>
            <a:fillRect/>
          </a:stretch>
        </p:blipFill>
        <p:spPr>
          <a:xfrm>
            <a:off x="1246880" y="1690816"/>
            <a:ext cx="4819174" cy="4819174"/>
          </a:xfrm>
          <a:prstGeom prst="rect">
            <a:avLst/>
          </a:prstGeom>
          <a:noFill/>
          <a:ln>
            <a:noFill/>
          </a:ln>
        </p:spPr>
      </p:pic>
      <p:sp>
        <p:nvSpPr>
          <p:cNvPr id="459" name="Google Shape;459;p5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Start at the End … </a:t>
            </a:r>
            <a:endParaRPr/>
          </a:p>
        </p:txBody>
      </p:sp>
      <p:sp>
        <p:nvSpPr>
          <p:cNvPr id="460" name="Google Shape;460;p57"/>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461" name="Google Shape;461;p57"/>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462" name="Google Shape;462;p57"/>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463" name="Google Shape;463;p57"/>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464" name="Google Shape;464;p57"/>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465" name="Google Shape;465;p57"/>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466" name="Google Shape;466;p57"/>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467" name="Google Shape;467;p57"/>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pic>
        <p:nvPicPr>
          <p:cNvPr id="468" name="Google Shape;468;p57"/>
          <p:cNvPicPr preferRelativeResize="0"/>
          <p:nvPr/>
        </p:nvPicPr>
        <p:blipFill>
          <a:blip r:embed="rId4">
            <a:alphaModFix/>
          </a:blip>
          <a:stretch>
            <a:fillRect/>
          </a:stretch>
        </p:blipFill>
        <p:spPr>
          <a:xfrm>
            <a:off x="4037802" y="1903925"/>
            <a:ext cx="642300" cy="642300"/>
          </a:xfrm>
          <a:prstGeom prst="rect">
            <a:avLst/>
          </a:prstGeom>
          <a:noFill/>
          <a:ln>
            <a:noFill/>
          </a:ln>
        </p:spPr>
      </p:pic>
      <p:pic>
        <p:nvPicPr>
          <p:cNvPr id="469" name="Google Shape;469;p57"/>
          <p:cNvPicPr preferRelativeResize="0"/>
          <p:nvPr/>
        </p:nvPicPr>
        <p:blipFill>
          <a:blip r:embed="rId4">
            <a:alphaModFix/>
          </a:blip>
          <a:stretch>
            <a:fillRect/>
          </a:stretch>
        </p:blipFill>
        <p:spPr>
          <a:xfrm>
            <a:off x="5377302" y="4864850"/>
            <a:ext cx="642300" cy="642300"/>
          </a:xfrm>
          <a:prstGeom prst="rect">
            <a:avLst/>
          </a:prstGeom>
          <a:noFill/>
          <a:ln>
            <a:noFill/>
          </a:ln>
        </p:spPr>
      </p:pic>
      <p:sp>
        <p:nvSpPr>
          <p:cNvPr id="470" name="Google Shape;470;p57"/>
          <p:cNvSpPr/>
          <p:nvPr/>
        </p:nvSpPr>
        <p:spPr>
          <a:xfrm>
            <a:off x="4582300" y="5045000"/>
            <a:ext cx="1157100" cy="116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Connection to Direct Manipulation</a:t>
            </a:r>
            <a:endParaRPr/>
          </a:p>
        </p:txBody>
      </p:sp>
      <p:sp>
        <p:nvSpPr>
          <p:cNvPr id="476" name="Google Shape;476;p5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Continuous Representation of Object of Interest (feedback)</a:t>
            </a: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Rapid, incremental, and </a:t>
            </a:r>
            <a:r>
              <a:rPr lang="en-US"/>
              <a:t>reversible</a:t>
            </a:r>
            <a:r>
              <a:rPr lang="en-US"/>
              <a:t> interactions</a:t>
            </a: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Physical Actions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Connection</a:t>
            </a:r>
            <a:r>
              <a:rPr lang="en-US"/>
              <a:t> to Direct Manipulation (Agents)</a:t>
            </a:r>
            <a:endParaRPr/>
          </a:p>
        </p:txBody>
      </p:sp>
      <p:sp>
        <p:nvSpPr>
          <p:cNvPr id="482" name="Google Shape;482;p5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Continuous Representation of Object of Interest (feedback)</a:t>
            </a:r>
            <a:endParaRPr/>
          </a:p>
          <a:p>
            <a:pPr indent="0" lvl="0" marL="0" rtl="0" algn="l">
              <a:spcBef>
                <a:spcPts val="2100"/>
              </a:spcBef>
              <a:spcAft>
                <a:spcPts val="0"/>
              </a:spcAft>
              <a:buNone/>
            </a:pPr>
            <a:r>
              <a:rPr lang="en-US"/>
              <a:t>      </a:t>
            </a:r>
            <a:r>
              <a:rPr lang="en-US"/>
              <a:t>*  agents:  continuous representation not possible</a:t>
            </a:r>
            <a:endParaRPr/>
          </a:p>
          <a:p>
            <a:pPr indent="-406400" lvl="0" marL="457200" rtl="0" algn="l">
              <a:spcBef>
                <a:spcPts val="2100"/>
              </a:spcBef>
              <a:spcAft>
                <a:spcPts val="0"/>
              </a:spcAft>
              <a:buSzPts val="2800"/>
              <a:buChar char="●"/>
            </a:pPr>
            <a:r>
              <a:rPr lang="en-US"/>
              <a:t>Rapid, incremental, and </a:t>
            </a:r>
            <a:r>
              <a:rPr lang="en-US"/>
              <a:t>reversible</a:t>
            </a:r>
            <a:r>
              <a:rPr lang="en-US"/>
              <a:t> interactions</a:t>
            </a:r>
            <a:endParaRPr/>
          </a:p>
          <a:p>
            <a:pPr indent="0" lvl="0" marL="0" rtl="0" algn="l">
              <a:spcBef>
                <a:spcPts val="2100"/>
              </a:spcBef>
              <a:spcAft>
                <a:spcPts val="0"/>
              </a:spcAft>
              <a:buNone/>
            </a:pPr>
            <a:r>
              <a:rPr lang="en-US"/>
              <a:t>      *  agents:  doesn’t know how it got there, can’t go back</a:t>
            </a:r>
            <a:endParaRPr/>
          </a:p>
          <a:p>
            <a:pPr indent="-406400" lvl="0" marL="457200" rtl="0" algn="l">
              <a:spcBef>
                <a:spcPts val="2100"/>
              </a:spcBef>
              <a:spcAft>
                <a:spcPts val="0"/>
              </a:spcAft>
              <a:buSzPts val="2800"/>
              <a:buChar char="●"/>
            </a:pPr>
            <a:r>
              <a:rPr lang="en-US"/>
              <a:t>Physical Actions</a:t>
            </a:r>
            <a:endParaRPr/>
          </a:p>
          <a:p>
            <a:pPr indent="0" lvl="0" marL="0" rtl="0" algn="l">
              <a:spcBef>
                <a:spcPts val="2100"/>
              </a:spcBef>
              <a:spcAft>
                <a:spcPts val="2100"/>
              </a:spcAft>
              <a:buNone/>
            </a:pPr>
            <a:r>
              <a:rPr lang="en-US"/>
              <a:t>      </a:t>
            </a:r>
            <a:r>
              <a:rPr lang="en-US"/>
              <a:t>*  agents:  tendency to force the unexpected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488" name="Google Shape;488;p6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Building Human-AI Systems is Iterative</a:t>
            </a:r>
            <a:endParaRPr/>
          </a:p>
          <a:p>
            <a:pPr indent="-381000" lvl="1" marL="914400" rtl="0" algn="l">
              <a:spcBef>
                <a:spcPts val="0"/>
              </a:spcBef>
              <a:spcAft>
                <a:spcPts val="0"/>
              </a:spcAft>
              <a:buSzPts val="2400"/>
              <a:buChar char="○"/>
            </a:pPr>
            <a:r>
              <a:rPr lang="en-US"/>
              <a:t>resist the “Pipeline” metaphor</a:t>
            </a: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Terminology and Way of Thinking About Performance/Errors</a:t>
            </a:r>
            <a:endParaRPr/>
          </a:p>
          <a:p>
            <a:pPr indent="-381000" lvl="1" marL="914400" rtl="0" algn="l">
              <a:spcBef>
                <a:spcPts val="0"/>
              </a:spcBef>
              <a:spcAft>
                <a:spcPts val="0"/>
              </a:spcAft>
              <a:buSzPts val="2400"/>
              <a:buChar char="○"/>
            </a:pPr>
            <a:r>
              <a:rPr lang="en-US"/>
              <a:t>these apply regardless of what you stick in the black box</a:t>
            </a:r>
            <a:endParaRPr/>
          </a:p>
          <a:p>
            <a:pPr indent="0" lvl="0" marL="0" rtl="0" algn="l">
              <a:spcBef>
                <a:spcPts val="2100"/>
              </a:spcBef>
              <a:spcAft>
                <a:spcPts val="0"/>
              </a:spcAft>
              <a:buNone/>
            </a:pPr>
            <a:r>
              <a:t/>
            </a:r>
            <a:endParaRPr/>
          </a:p>
          <a:p>
            <a:pPr indent="-406400" lvl="0" marL="457200" rtl="0" algn="l">
              <a:spcBef>
                <a:spcPts val="2100"/>
              </a:spcBef>
              <a:spcAft>
                <a:spcPts val="0"/>
              </a:spcAft>
              <a:buSzPts val="2800"/>
              <a:buChar char="●"/>
            </a:pPr>
            <a:r>
              <a:rPr lang="en-US"/>
              <a:t>HCI for AI is fundamentally about dealing w/ uncertainty and errors</a:t>
            </a:r>
            <a:endParaRPr/>
          </a:p>
          <a:p>
            <a:pPr indent="-381000" lvl="1" marL="914400" rtl="0" algn="l">
              <a:spcBef>
                <a:spcPts val="0"/>
              </a:spcBef>
              <a:spcAft>
                <a:spcPts val="0"/>
              </a:spcAft>
              <a:buSzPts val="2400"/>
              <a:buChar char="○"/>
            </a:pPr>
            <a:r>
              <a:rPr lang="en-US"/>
              <a:t>everything we will talk about in this course</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Machine Learning</a:t>
            </a:r>
            <a:endParaRPr/>
          </a:p>
        </p:txBody>
      </p:sp>
      <p:sp>
        <p:nvSpPr>
          <p:cNvPr id="106" name="Google Shape;106;p19"/>
          <p:cNvSpPr txBox="1"/>
          <p:nvPr/>
        </p:nvSpPr>
        <p:spPr>
          <a:xfrm>
            <a:off x="878025" y="1921600"/>
            <a:ext cx="9954300" cy="4167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i="1" lang="en-US" sz="1800">
                <a:solidFill>
                  <a:srgbClr val="222222"/>
                </a:solidFill>
                <a:highlight>
                  <a:srgbClr val="FFFFFF"/>
                </a:highlight>
              </a:rPr>
              <a:t>"A computer program is said to learn from experience E with respect to some class of tasks T and performance measure P if its performance at tasks in T, as measured by P, improves with experience E."</a:t>
            </a:r>
            <a:r>
              <a:rPr lang="en-US" sz="1800">
                <a:solidFill>
                  <a:srgbClr val="222222"/>
                </a:solidFill>
                <a:highlight>
                  <a:srgbClr val="FFFFFF"/>
                </a:highlight>
              </a:rPr>
              <a:t> </a:t>
            </a:r>
            <a:endParaRPr sz="1800">
              <a:solidFill>
                <a:srgbClr val="222222"/>
              </a:solidFill>
              <a:highlight>
                <a:srgbClr val="FFFFFF"/>
              </a:highlight>
            </a:endParaRPr>
          </a:p>
          <a:p>
            <a:pPr indent="0" lvl="0" marL="0" rtl="0" algn="l">
              <a:lnSpc>
                <a:spcPct val="90000"/>
              </a:lnSpc>
              <a:spcBef>
                <a:spcPts val="1000"/>
              </a:spcBef>
              <a:spcAft>
                <a:spcPts val="0"/>
              </a:spcAft>
              <a:buNone/>
            </a:pPr>
            <a:r>
              <a:rPr lang="en-US" sz="1800">
                <a:solidFill>
                  <a:srgbClr val="222222"/>
                </a:solidFill>
                <a:highlight>
                  <a:srgbClr val="FFFFFF"/>
                </a:highlight>
              </a:rPr>
              <a:t>-- Tom M. Mitchell</a:t>
            </a:r>
            <a:endParaRPr sz="1800">
              <a:solidFill>
                <a:srgbClr val="222222"/>
              </a:solidFill>
              <a:highlight>
                <a:srgbClr val="FFFFFF"/>
              </a:highlight>
            </a:endParaRPr>
          </a:p>
          <a:p>
            <a:pPr indent="0" lvl="0" marL="0" rtl="0" algn="l">
              <a:lnSpc>
                <a:spcPct val="90000"/>
              </a:lnSpc>
              <a:spcBef>
                <a:spcPts val="1000"/>
              </a:spcBef>
              <a:spcAft>
                <a:spcPts val="0"/>
              </a:spcAft>
              <a:buNone/>
            </a:pPr>
            <a:r>
              <a:t/>
            </a:r>
            <a:endParaRPr sz="1800">
              <a:solidFill>
                <a:srgbClr val="222222"/>
              </a:solidFill>
              <a:highlight>
                <a:srgbClr val="FFFFFF"/>
              </a:highlight>
            </a:endParaRPr>
          </a:p>
          <a:p>
            <a:pPr indent="0" lvl="0" marL="0" rtl="0" algn="l">
              <a:lnSpc>
                <a:spcPct val="90000"/>
              </a:lnSpc>
              <a:spcBef>
                <a:spcPts val="1000"/>
              </a:spcBef>
              <a:spcAft>
                <a:spcPts val="0"/>
              </a:spcAft>
              <a:buNone/>
            </a:pPr>
            <a:r>
              <a:t/>
            </a:r>
            <a:endParaRPr sz="1800">
              <a:solidFill>
                <a:srgbClr val="222222"/>
              </a:solidFill>
              <a:highlight>
                <a:srgbClr val="FFFFFF"/>
              </a:highlight>
            </a:endParaRPr>
          </a:p>
          <a:p>
            <a:pPr indent="0" lvl="0" marL="0" rtl="0" algn="l">
              <a:lnSpc>
                <a:spcPct val="90000"/>
              </a:lnSpc>
              <a:spcBef>
                <a:spcPts val="1000"/>
              </a:spcBef>
              <a:spcAft>
                <a:spcPts val="0"/>
              </a:spcAft>
              <a:buNone/>
            </a:pPr>
            <a:r>
              <a:rPr b="1" lang="en-US" sz="3600">
                <a:solidFill>
                  <a:srgbClr val="222222"/>
                </a:solidFill>
                <a:highlight>
                  <a:srgbClr val="FFFFFF"/>
                </a:highlight>
              </a:rPr>
              <a:t>E</a:t>
            </a:r>
            <a:r>
              <a:rPr lang="en-US" sz="3600">
                <a:solidFill>
                  <a:srgbClr val="222222"/>
                </a:solidFill>
                <a:highlight>
                  <a:srgbClr val="FFFFFF"/>
                </a:highlight>
              </a:rPr>
              <a:t>xperience:         Data</a:t>
            </a:r>
            <a:br>
              <a:rPr lang="en-US" sz="3600">
                <a:solidFill>
                  <a:srgbClr val="222222"/>
                </a:solidFill>
                <a:highlight>
                  <a:srgbClr val="FFFFFF"/>
                </a:highlight>
              </a:rPr>
            </a:br>
            <a:r>
              <a:rPr b="1" lang="en-US" sz="3600">
                <a:solidFill>
                  <a:srgbClr val="222222"/>
                </a:solidFill>
                <a:highlight>
                  <a:srgbClr val="FFFFFF"/>
                </a:highlight>
              </a:rPr>
              <a:t>T</a:t>
            </a:r>
            <a:r>
              <a:rPr lang="en-US" sz="3600">
                <a:solidFill>
                  <a:srgbClr val="222222"/>
                </a:solidFill>
                <a:highlight>
                  <a:srgbClr val="FFFFFF"/>
                </a:highlight>
              </a:rPr>
              <a:t>ask:                   Prediction </a:t>
            </a:r>
            <a:r>
              <a:rPr lang="en-US">
                <a:solidFill>
                  <a:srgbClr val="222222"/>
                </a:solidFill>
                <a:highlight>
                  <a:srgbClr val="FFFFFF"/>
                </a:highlight>
              </a:rPr>
              <a:t>(classification, recommendation, NL gen, etc.)</a:t>
            </a:r>
            <a:br>
              <a:rPr lang="en-US" sz="3600">
                <a:solidFill>
                  <a:srgbClr val="222222"/>
                </a:solidFill>
                <a:highlight>
                  <a:srgbClr val="FFFFFF"/>
                </a:highlight>
              </a:rPr>
            </a:br>
            <a:r>
              <a:rPr b="1" lang="en-US" sz="3600">
                <a:solidFill>
                  <a:srgbClr val="222222"/>
                </a:solidFill>
                <a:highlight>
                  <a:srgbClr val="FFFFFF"/>
                </a:highlight>
              </a:rPr>
              <a:t>P</a:t>
            </a:r>
            <a:r>
              <a:rPr lang="en-US" sz="3600">
                <a:solidFill>
                  <a:srgbClr val="222222"/>
                </a:solidFill>
                <a:highlight>
                  <a:srgbClr val="FFFFFF"/>
                </a:highlight>
              </a:rPr>
              <a:t>erformance:      Accuracy </a:t>
            </a:r>
            <a:r>
              <a:rPr lang="en-US">
                <a:solidFill>
                  <a:srgbClr val="222222"/>
                </a:solidFill>
                <a:highlight>
                  <a:srgbClr val="FFFFFF"/>
                </a:highlight>
              </a:rPr>
              <a:t>(etc.)</a:t>
            </a:r>
            <a:endParaRPr>
              <a:solidFill>
                <a:srgbClr val="222222"/>
              </a:solidFill>
              <a:highlight>
                <a:srgbClr val="FFFFFF"/>
              </a:highlight>
            </a:endParaRPr>
          </a:p>
          <a:p>
            <a:pPr indent="0" lvl="0" marL="0" rtl="0" algn="l">
              <a:lnSpc>
                <a:spcPct val="90000"/>
              </a:lnSpc>
              <a:spcBef>
                <a:spcPts val="1000"/>
              </a:spcBef>
              <a:spcAft>
                <a:spcPts val="0"/>
              </a:spcAft>
              <a:buNone/>
            </a:pPr>
            <a:r>
              <a:t/>
            </a:r>
            <a:endParaRPr sz="18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Standard Machine Learning Pattern</a:t>
            </a:r>
            <a:endParaRPr/>
          </a:p>
        </p:txBody>
      </p:sp>
      <p:sp>
        <p:nvSpPr>
          <p:cNvPr id="112" name="Google Shape;112;p20"/>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113" name="Google Shape;113;p20"/>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114" name="Google Shape;114;p20"/>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cxnSp>
        <p:nvCxnSpPr>
          <p:cNvPr id="115" name="Google Shape;115;p20"/>
          <p:cNvCxnSpPr/>
          <p:nvPr/>
        </p:nvCxnSpPr>
        <p:spPr>
          <a:xfrm flipH="1">
            <a:off x="3319725" y="4744729"/>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116" name="Google Shape;116;p20"/>
          <p:cNvSpPr txBox="1"/>
          <p:nvPr/>
        </p:nvSpPr>
        <p:spPr>
          <a:xfrm>
            <a:off x="2889400" y="5059375"/>
            <a:ext cx="928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118" name="Google Shape;118;p20"/>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119" name="Google Shape;119;p20"/>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120" name="Google Shape;120;p20"/>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121" name="Google Shape;121;p20"/>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pic>
        <p:nvPicPr>
          <p:cNvPr id="122" name="Google Shape;122;p20"/>
          <p:cNvPicPr preferRelativeResize="0"/>
          <p:nvPr/>
        </p:nvPicPr>
        <p:blipFill>
          <a:blip r:embed="rId3">
            <a:alphaModFix/>
          </a:blip>
          <a:stretch>
            <a:fillRect/>
          </a:stretch>
        </p:blipFill>
        <p:spPr>
          <a:xfrm>
            <a:off x="6028852" y="1477628"/>
            <a:ext cx="928200" cy="854172"/>
          </a:xfrm>
          <a:prstGeom prst="rect">
            <a:avLst/>
          </a:prstGeom>
          <a:noFill/>
          <a:ln>
            <a:noFill/>
          </a:ln>
        </p:spPr>
      </p:pic>
      <p:sp>
        <p:nvSpPr>
          <p:cNvPr id="123" name="Google Shape;123;p20"/>
          <p:cNvSpPr txBox="1"/>
          <p:nvPr/>
        </p:nvSpPr>
        <p:spPr>
          <a:xfrm>
            <a:off x="7055275" y="1600875"/>
            <a:ext cx="66840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Iris Dataset, UCI Machine Learning Repository</a:t>
            </a:r>
            <a:endParaRPr/>
          </a:p>
          <a:p>
            <a:pPr indent="0" lvl="0" marL="0" rtl="0" algn="l">
              <a:spcBef>
                <a:spcPts val="0"/>
              </a:spcBef>
              <a:spcAft>
                <a:spcPts val="0"/>
              </a:spcAft>
              <a:buNone/>
            </a:pPr>
            <a:r>
              <a:rPr lang="en-US" u="sng">
                <a:solidFill>
                  <a:schemeClr val="hlink"/>
                </a:solidFill>
                <a:hlinkClick r:id="rId4"/>
              </a:rPr>
              <a:t>https://archive.ics.uci.edu/ml/datasets/iris</a:t>
            </a:r>
            <a:endParaRPr/>
          </a:p>
        </p:txBody>
      </p:sp>
      <p:pic>
        <p:nvPicPr>
          <p:cNvPr id="124" name="Google Shape;124;p20"/>
          <p:cNvPicPr preferRelativeResize="0"/>
          <p:nvPr/>
        </p:nvPicPr>
        <p:blipFill>
          <a:blip r:embed="rId5">
            <a:alphaModFix/>
          </a:blip>
          <a:stretch>
            <a:fillRect/>
          </a:stretch>
        </p:blipFill>
        <p:spPr>
          <a:xfrm>
            <a:off x="5952950" y="2407399"/>
            <a:ext cx="6462347" cy="445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Standard Machine Learning Pattern</a:t>
            </a:r>
            <a:endParaRPr/>
          </a:p>
        </p:txBody>
      </p:sp>
      <p:sp>
        <p:nvSpPr>
          <p:cNvPr id="130" name="Google Shape;130;p21"/>
          <p:cNvSpPr/>
          <p:nvPr/>
        </p:nvSpPr>
        <p:spPr>
          <a:xfrm>
            <a:off x="2496975" y="3197150"/>
            <a:ext cx="1785000" cy="1452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Machine Learning Algorithm</a:t>
            </a:r>
            <a:endParaRPr>
              <a:solidFill>
                <a:srgbClr val="F3F3F3"/>
              </a:solidFill>
            </a:endParaRPr>
          </a:p>
          <a:p>
            <a:pPr indent="0" lvl="0" marL="0" rtl="0" algn="ctr">
              <a:spcBef>
                <a:spcPts val="0"/>
              </a:spcBef>
              <a:spcAft>
                <a:spcPts val="0"/>
              </a:spcAft>
              <a:buNone/>
            </a:pPr>
            <a:r>
              <a:rPr lang="en-US">
                <a:solidFill>
                  <a:srgbClr val="F3F3F3"/>
                </a:solidFill>
              </a:rPr>
              <a:t>(task)</a:t>
            </a:r>
            <a:endParaRPr>
              <a:solidFill>
                <a:srgbClr val="F3F3F3"/>
              </a:solidFill>
            </a:endParaRPr>
          </a:p>
        </p:txBody>
      </p:sp>
      <p:sp>
        <p:nvSpPr>
          <p:cNvPr id="131" name="Google Shape;131;p21"/>
          <p:cNvSpPr txBox="1"/>
          <p:nvPr/>
        </p:nvSpPr>
        <p:spPr>
          <a:xfrm>
            <a:off x="2650741" y="2163417"/>
            <a:ext cx="1554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Training Data (experience)</a:t>
            </a:r>
            <a:endParaRPr/>
          </a:p>
        </p:txBody>
      </p:sp>
      <p:cxnSp>
        <p:nvCxnSpPr>
          <p:cNvPr id="132" name="Google Shape;132;p21"/>
          <p:cNvCxnSpPr/>
          <p:nvPr/>
        </p:nvCxnSpPr>
        <p:spPr>
          <a:xfrm flipH="1">
            <a:off x="3366225" y="2760425"/>
            <a:ext cx="46500" cy="336600"/>
          </a:xfrm>
          <a:prstGeom prst="straightConnector1">
            <a:avLst/>
          </a:prstGeom>
          <a:noFill/>
          <a:ln cap="flat" cmpd="sng" w="19050">
            <a:solidFill>
              <a:schemeClr val="dk2"/>
            </a:solidFill>
            <a:prstDash val="solid"/>
            <a:round/>
            <a:headEnd len="med" w="med" type="none"/>
            <a:tailEnd len="med" w="med" type="triangle"/>
          </a:ln>
        </p:spPr>
      </p:cxnSp>
      <p:cxnSp>
        <p:nvCxnSpPr>
          <p:cNvPr id="133" name="Google Shape;133;p21"/>
          <p:cNvCxnSpPr/>
          <p:nvPr/>
        </p:nvCxnSpPr>
        <p:spPr>
          <a:xfrm flipH="1">
            <a:off x="3319725" y="4744729"/>
            <a:ext cx="46500" cy="336600"/>
          </a:xfrm>
          <a:prstGeom prst="straightConnector1">
            <a:avLst/>
          </a:prstGeom>
          <a:noFill/>
          <a:ln cap="flat" cmpd="sng" w="19050">
            <a:solidFill>
              <a:schemeClr val="dk2"/>
            </a:solidFill>
            <a:prstDash val="solid"/>
            <a:round/>
            <a:headEnd len="med" w="med" type="none"/>
            <a:tailEnd len="med" w="med" type="triangle"/>
          </a:ln>
        </p:spPr>
      </p:cxnSp>
      <p:sp>
        <p:nvSpPr>
          <p:cNvPr id="134" name="Google Shape;134;p21"/>
          <p:cNvSpPr txBox="1"/>
          <p:nvPr/>
        </p:nvSpPr>
        <p:spPr>
          <a:xfrm>
            <a:off x="2889400" y="5059375"/>
            <a:ext cx="928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2496975" y="5186000"/>
            <a:ext cx="1785000" cy="642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3F3F3"/>
                </a:solidFill>
              </a:rPr>
              <a:t>Model</a:t>
            </a:r>
            <a:endParaRPr>
              <a:solidFill>
                <a:srgbClr val="F3F3F3"/>
              </a:solidFill>
            </a:endParaRPr>
          </a:p>
        </p:txBody>
      </p:sp>
      <p:sp>
        <p:nvSpPr>
          <p:cNvPr id="136" name="Google Shape;136;p21"/>
          <p:cNvSpPr txBox="1"/>
          <p:nvPr/>
        </p:nvSpPr>
        <p:spPr>
          <a:xfrm>
            <a:off x="719450" y="5315750"/>
            <a:ext cx="1613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Example</a:t>
            </a:r>
            <a:endParaRPr/>
          </a:p>
        </p:txBody>
      </p:sp>
      <p:cxnSp>
        <p:nvCxnSpPr>
          <p:cNvPr id="137" name="Google Shape;137;p21"/>
          <p:cNvCxnSpPr/>
          <p:nvPr/>
        </p:nvCxnSpPr>
        <p:spPr>
          <a:xfrm>
            <a:off x="1975358" y="5491850"/>
            <a:ext cx="380400" cy="15300"/>
          </a:xfrm>
          <a:prstGeom prst="straightConnector1">
            <a:avLst/>
          </a:prstGeom>
          <a:noFill/>
          <a:ln cap="flat" cmpd="sng" w="19050">
            <a:solidFill>
              <a:schemeClr val="dk2"/>
            </a:solidFill>
            <a:prstDash val="solid"/>
            <a:round/>
            <a:headEnd len="med" w="med" type="none"/>
            <a:tailEnd len="med" w="med" type="triangle"/>
          </a:ln>
        </p:spPr>
      </p:cxnSp>
      <p:cxnSp>
        <p:nvCxnSpPr>
          <p:cNvPr id="138" name="Google Shape;138;p21"/>
          <p:cNvCxnSpPr/>
          <p:nvPr/>
        </p:nvCxnSpPr>
        <p:spPr>
          <a:xfrm>
            <a:off x="4469700" y="5507154"/>
            <a:ext cx="427200" cy="42600"/>
          </a:xfrm>
          <a:prstGeom prst="straightConnector1">
            <a:avLst/>
          </a:prstGeom>
          <a:noFill/>
          <a:ln cap="flat" cmpd="sng" w="19050">
            <a:solidFill>
              <a:schemeClr val="dk2"/>
            </a:solidFill>
            <a:prstDash val="solid"/>
            <a:round/>
            <a:headEnd len="med" w="med" type="none"/>
            <a:tailEnd len="med" w="med" type="triangle"/>
          </a:ln>
        </p:spPr>
      </p:cxnSp>
      <p:sp>
        <p:nvSpPr>
          <p:cNvPr id="139" name="Google Shape;139;p21"/>
          <p:cNvSpPr txBox="1"/>
          <p:nvPr/>
        </p:nvSpPr>
        <p:spPr>
          <a:xfrm>
            <a:off x="5019905" y="5362625"/>
            <a:ext cx="427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pic>
        <p:nvPicPr>
          <p:cNvPr id="140" name="Google Shape;140;p21"/>
          <p:cNvPicPr preferRelativeResize="0"/>
          <p:nvPr/>
        </p:nvPicPr>
        <p:blipFill>
          <a:blip r:embed="rId3">
            <a:alphaModFix/>
          </a:blip>
          <a:stretch>
            <a:fillRect/>
          </a:stretch>
        </p:blipFill>
        <p:spPr>
          <a:xfrm>
            <a:off x="6028852" y="1477628"/>
            <a:ext cx="928200" cy="854172"/>
          </a:xfrm>
          <a:prstGeom prst="rect">
            <a:avLst/>
          </a:prstGeom>
          <a:noFill/>
          <a:ln>
            <a:noFill/>
          </a:ln>
        </p:spPr>
      </p:pic>
      <p:sp>
        <p:nvSpPr>
          <p:cNvPr id="141" name="Google Shape;141;p21"/>
          <p:cNvSpPr txBox="1"/>
          <p:nvPr/>
        </p:nvSpPr>
        <p:spPr>
          <a:xfrm>
            <a:off x="7055275" y="1600875"/>
            <a:ext cx="66840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Iris Dataset, UCI Machine Learning Repository</a:t>
            </a:r>
            <a:endParaRPr/>
          </a:p>
          <a:p>
            <a:pPr indent="0" lvl="0" marL="0" rtl="0" algn="l">
              <a:spcBef>
                <a:spcPts val="0"/>
              </a:spcBef>
              <a:spcAft>
                <a:spcPts val="0"/>
              </a:spcAft>
              <a:buNone/>
            </a:pPr>
            <a:r>
              <a:rPr lang="en-US" u="sng">
                <a:solidFill>
                  <a:schemeClr val="hlink"/>
                </a:solidFill>
                <a:hlinkClick r:id="rId4"/>
              </a:rPr>
              <a:t>https://archive.ics.uci.edu/ml/datasets/iris</a:t>
            </a:r>
            <a:endParaRPr/>
          </a:p>
        </p:txBody>
      </p:sp>
      <p:pic>
        <p:nvPicPr>
          <p:cNvPr id="142" name="Google Shape;142;p21"/>
          <p:cNvPicPr preferRelativeResize="0"/>
          <p:nvPr/>
        </p:nvPicPr>
        <p:blipFill>
          <a:blip r:embed="rId5">
            <a:alphaModFix/>
          </a:blip>
          <a:stretch>
            <a:fillRect/>
          </a:stretch>
        </p:blipFill>
        <p:spPr>
          <a:xfrm>
            <a:off x="6028855" y="2440150"/>
            <a:ext cx="3705225" cy="410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pic>
        <p:nvPicPr>
          <p:cNvPr id="149" name="Google Shape;149;p22"/>
          <p:cNvPicPr preferRelativeResize="0"/>
          <p:nvPr/>
        </p:nvPicPr>
        <p:blipFill>
          <a:blip r:embed="rId3">
            <a:alphaModFix/>
          </a:blip>
          <a:stretch>
            <a:fillRect/>
          </a:stretch>
        </p:blipFill>
        <p:spPr>
          <a:xfrm>
            <a:off x="1650475" y="235550"/>
            <a:ext cx="8725474" cy="594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3192800" y="459875"/>
            <a:ext cx="4809625" cy="5691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